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95" r:id="rId2"/>
    <p:sldId id="275" r:id="rId3"/>
    <p:sldId id="296" r:id="rId4"/>
    <p:sldId id="277" r:id="rId5"/>
    <p:sldId id="261" r:id="rId6"/>
    <p:sldId id="278" r:id="rId7"/>
    <p:sldId id="280" r:id="rId8"/>
    <p:sldId id="279" r:id="rId9"/>
    <p:sldId id="263" r:id="rId10"/>
    <p:sldId id="265" r:id="rId11"/>
    <p:sldId id="281" r:id="rId12"/>
    <p:sldId id="287" r:id="rId13"/>
    <p:sldId id="286" r:id="rId14"/>
    <p:sldId id="282" r:id="rId15"/>
    <p:sldId id="283" r:id="rId16"/>
    <p:sldId id="285" r:id="rId17"/>
    <p:sldId id="288" r:id="rId18"/>
    <p:sldId id="266" r:id="rId19"/>
    <p:sldId id="291" r:id="rId20"/>
    <p:sldId id="267" r:id="rId21"/>
    <p:sldId id="292" r:id="rId22"/>
    <p:sldId id="290" r:id="rId23"/>
    <p:sldId id="289" r:id="rId24"/>
    <p:sldId id="293" r:id="rId25"/>
    <p:sldId id="268" r:id="rId26"/>
    <p:sldId id="294" r:id="rId27"/>
    <p:sldId id="269" r:id="rId28"/>
    <p:sldId id="270" r:id="rId29"/>
    <p:sldId id="271" r:id="rId30"/>
    <p:sldId id="274" r:id="rId31"/>
    <p:sldId id="272" r:id="rId32"/>
    <p:sldId id="27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31" autoAdjust="0"/>
  </p:normalViewPr>
  <p:slideViewPr>
    <p:cSldViewPr>
      <p:cViewPr varScale="1">
        <p:scale>
          <a:sx n="65" d="100"/>
          <a:sy n="65" d="100"/>
        </p:scale>
        <p:origin x="-16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D9581-7BCA-47D3-BC2C-DED5A2EA7CF4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14BFC-9F90-488F-95B1-18AB7C5921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14BFC-9F90-488F-95B1-18AB7C59211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1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72819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 Д.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А.Милютина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 воинская обязанность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endParaRPr lang="ru-RU" sz="4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516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b="1" i="1" dirty="0">
                <a:solidFill>
                  <a:srgbClr val="C00000"/>
                </a:solidFill>
                <a:latin typeface="Times New Roman"/>
                <a:ea typeface="Calibri"/>
              </a:rPr>
              <a:t>При Николае </a:t>
            </a:r>
            <a:r>
              <a:rPr lang="en-US" sz="3100" b="1" i="1" dirty="0">
                <a:solidFill>
                  <a:srgbClr val="C00000"/>
                </a:solidFill>
                <a:latin typeface="Times New Roman"/>
                <a:ea typeface="Calibri"/>
              </a:rPr>
              <a:t>II </a:t>
            </a:r>
            <a:r>
              <a:rPr lang="ru-RU" sz="3100" b="1" i="1" dirty="0">
                <a:solidFill>
                  <a:srgbClr val="C00000"/>
                </a:solidFill>
                <a:latin typeface="Times New Roman"/>
                <a:ea typeface="Calibri"/>
              </a:rPr>
              <a:t>усилена централизация военного управления </a:t>
            </a:r>
            <a:r>
              <a:rPr lang="ru-RU" sz="3100" dirty="0">
                <a:latin typeface="Times New Roman"/>
                <a:ea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</a:rPr>
            </a:br>
            <a:endParaRPr lang="ru-RU" sz="31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4211960" y="1700808"/>
            <a:ext cx="4680520" cy="4425355"/>
          </a:xfrm>
        </p:spPr>
        <p:txBody>
          <a:bodyPr>
            <a:normAutofit lnSpcReduction="10000"/>
          </a:bodyPr>
          <a:lstStyle/>
          <a:p>
            <a:pPr marL="0" lvl="0" indent="0" algn="ctr">
              <a:buClr>
                <a:srgbClr val="31B6FD"/>
              </a:buClr>
              <a:buNone/>
            </a:pPr>
            <a:endParaRPr lang="ru-RU" sz="600" dirty="0">
              <a:solidFill>
                <a:srgbClr val="073E87"/>
              </a:solidFill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сокращены сроки службы;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омоложен офицерский корпус;</a:t>
            </a:r>
            <a:r>
              <a:rPr lang="ru-RU" sz="2000" b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приняты новые программы для военных училищ;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приняты новые уставы и новые образцы артиллерийских орудий;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создана полевая тяжелая артиллерия;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усилены инженерные войска;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Clr>
                <a:srgbClr val="31B6FD"/>
              </a:buClr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i="1" dirty="0">
                <a:solidFill>
                  <a:srgbClr val="073E87"/>
                </a:solidFill>
                <a:latin typeface="Times New Roman"/>
                <a:ea typeface="Calibri"/>
              </a:rPr>
              <a:t>улучшено материальное обеспечение.</a:t>
            </a:r>
            <a:endParaRPr lang="ru-RU" sz="20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endParaRPr lang="ru-RU" b="1" dirty="0"/>
          </a:p>
        </p:txBody>
      </p:sp>
      <p:pic>
        <p:nvPicPr>
          <p:cNvPr id="9" name="Объект 8" descr="https://webpulse.imgsmail.ru/imgpreview?key=pulse_cabinet-image-655e7052-a018-43da-80d5-0dbdd243cc57&amp;mb=webpulse"/>
          <p:cNvPicPr>
            <a:picLocks noGr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384550" cy="4137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7882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742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125"/>
            <a:ext cx="8964488" cy="660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822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4" y="188640"/>
            <a:ext cx="861123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802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0"/>
            <a:ext cx="8856983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014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992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" y="0"/>
            <a:ext cx="91431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406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964488" cy="672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59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1440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latin typeface="Times New Roman"/>
                <a:ea typeface="Calibri"/>
              </a:rPr>
              <a:t/>
            </a:r>
            <a:br>
              <a:rPr lang="ru-RU" b="1" i="1" dirty="0" smtClean="0">
                <a:latin typeface="Times New Roman"/>
                <a:ea typeface="Calibri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Советский </a:t>
            </a: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  <a:t>период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80728"/>
            <a:ext cx="878497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Октябрьская революция </a:t>
            </a:r>
            <a:r>
              <a:rPr lang="ru-RU" b="1" dirty="0">
                <a:latin typeface="Times New Roman"/>
                <a:ea typeface="Calibri"/>
              </a:rPr>
              <a:t>1917</a:t>
            </a:r>
            <a:r>
              <a:rPr lang="ru-RU" dirty="0">
                <a:latin typeface="Times New Roman"/>
                <a:ea typeface="Calibri"/>
              </a:rPr>
              <a:t> г. разрушила существовавшее государственное устройство России и ликвидировало её вооружённые силы. Правительству советской республики пришлось создавать армию с учётом нового общественного устройства страны, международной обстановке и  материальных возможностей.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564905"/>
            <a:ext cx="8784976" cy="194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Основным ядром новых Вооруженных сил стала </a:t>
            </a:r>
            <a:r>
              <a:rPr lang="ru-RU" b="1" dirty="0">
                <a:latin typeface="Times New Roman"/>
                <a:ea typeface="Calibri"/>
              </a:rPr>
              <a:t>Красная армия</a:t>
            </a:r>
            <a:r>
              <a:rPr lang="ru-RU" dirty="0">
                <a:latin typeface="Times New Roman"/>
                <a:ea typeface="Calibri"/>
              </a:rPr>
              <a:t>, а её главным </a:t>
            </a:r>
            <a:r>
              <a:rPr lang="ru-RU" b="1" dirty="0">
                <a:latin typeface="Times New Roman"/>
                <a:ea typeface="Calibri"/>
              </a:rPr>
              <a:t>родом войск- пехота</a:t>
            </a:r>
            <a:r>
              <a:rPr lang="ru-RU" dirty="0">
                <a:latin typeface="Times New Roman"/>
                <a:ea typeface="Calibri"/>
              </a:rPr>
              <a:t>. Кавалерия была главным подвижным родом войск. Морские силы страны включали </a:t>
            </a:r>
            <a:r>
              <a:rPr lang="ru-RU" b="1" dirty="0">
                <a:latin typeface="Times New Roman"/>
                <a:ea typeface="Calibri"/>
              </a:rPr>
              <a:t>Балтийский флот и 30 различных флотилий</a:t>
            </a:r>
            <a:r>
              <a:rPr lang="ru-RU" b="1" dirty="0" smtClean="0">
                <a:latin typeface="Times New Roman"/>
                <a:ea typeface="Calibri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b="1" dirty="0">
              <a:effectLst/>
              <a:latin typeface="Times New Roman"/>
              <a:ea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717032"/>
            <a:ext cx="871296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В сентябре </a:t>
            </a:r>
            <a:r>
              <a:rPr lang="ru-RU" b="1" dirty="0">
                <a:latin typeface="Times New Roman"/>
                <a:ea typeface="Calibri"/>
              </a:rPr>
              <a:t>1925г. был принят </a:t>
            </a:r>
            <a:r>
              <a:rPr lang="ru-RU" b="1" i="1" dirty="0">
                <a:latin typeface="Times New Roman"/>
                <a:ea typeface="Calibri"/>
              </a:rPr>
              <a:t>Закон об обязательной военной службе</a:t>
            </a:r>
            <a:r>
              <a:rPr lang="ru-RU" b="1" dirty="0">
                <a:latin typeface="Times New Roman"/>
                <a:ea typeface="Calibri"/>
              </a:rPr>
              <a:t>, а в 1939 г. – </a:t>
            </a:r>
            <a:r>
              <a:rPr lang="ru-RU" b="1" i="1" dirty="0">
                <a:latin typeface="Times New Roman"/>
                <a:ea typeface="Calibri"/>
              </a:rPr>
              <a:t>Закон о всеобщей воинской обязанности</a:t>
            </a:r>
            <a:r>
              <a:rPr lang="ru-RU" b="1" dirty="0">
                <a:latin typeface="Times New Roman"/>
                <a:ea typeface="Calibri"/>
              </a:rPr>
              <a:t>.</a:t>
            </a:r>
            <a:r>
              <a:rPr lang="ru-RU" dirty="0">
                <a:latin typeface="Times New Roman"/>
                <a:ea typeface="Calibri"/>
              </a:rPr>
              <a:t> Призыву подлежали юноши, достигшие </a:t>
            </a:r>
            <a:r>
              <a:rPr lang="ru-RU" b="1" dirty="0">
                <a:latin typeface="Times New Roman"/>
                <a:ea typeface="Calibri"/>
              </a:rPr>
              <a:t>19 лет</a:t>
            </a:r>
            <a:r>
              <a:rPr lang="ru-RU" dirty="0">
                <a:latin typeface="Times New Roman"/>
                <a:ea typeface="Calibri"/>
              </a:rPr>
              <a:t>, а те, кто оканчивал среднюю общеобразовательную школу, призывались ранее – с 18 лет. В сухопутных войсках служили 3 года, в ВМФ – 5 лет. </a:t>
            </a:r>
            <a:r>
              <a:rPr lang="ru-RU" b="1" dirty="0">
                <a:latin typeface="Times New Roman"/>
                <a:ea typeface="Calibri"/>
              </a:rPr>
              <a:t>В армии были введены воинские звания, боевые награды, установлена строгая дисциплина.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9755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18035" cy="693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7194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4032448" cy="4641696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</a:t>
            </a:r>
            <a:r>
              <a:rPr lang="ru-RU" b="1" i="1" dirty="0"/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сил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продолжилось в правление Екатерины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.В это время Военная коллегия перестала зависеть от Сената и постепенно стала превращаться в военное министерство. Как таковое,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Военное министерство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образованно в 1802 г. по указу императора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просуществовало до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1918г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6" descr="Картинки по запросу портрет молодой екатерины 2"/>
          <p:cNvPicPr>
            <a:picLocks noGrp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00808"/>
            <a:ext cx="46085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3419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Великая Отечественная Война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</a:rPr>
              <a:t> 1941 – 1945гг.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30816"/>
            <a:ext cx="8208912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показала способность  Вооруженных сил СССР отстоять независимость страны. В этот период отечественная полководческая школа  выдвинула ряд талантливых военачальников – </a:t>
            </a:r>
            <a:r>
              <a:rPr lang="ru-RU" dirty="0" err="1">
                <a:latin typeface="Times New Roman"/>
                <a:ea typeface="Calibri"/>
              </a:rPr>
              <a:t>Г</a:t>
            </a:r>
            <a:r>
              <a:rPr lang="ru-RU" u="sng" dirty="0" err="1">
                <a:latin typeface="Times New Roman"/>
                <a:ea typeface="Calibri"/>
              </a:rPr>
              <a:t>.К.Жукова</a:t>
            </a:r>
            <a:r>
              <a:rPr lang="ru-RU" u="sng" dirty="0">
                <a:latin typeface="Times New Roman"/>
                <a:ea typeface="Calibri"/>
              </a:rPr>
              <a:t>, </a:t>
            </a:r>
            <a:r>
              <a:rPr lang="ru-RU" u="sng" dirty="0" err="1">
                <a:latin typeface="Times New Roman"/>
                <a:ea typeface="Calibri"/>
              </a:rPr>
              <a:t>К.К.Рокоссовского</a:t>
            </a:r>
            <a:r>
              <a:rPr lang="ru-RU" u="sng" dirty="0">
                <a:latin typeface="Times New Roman"/>
                <a:ea typeface="Calibri"/>
              </a:rPr>
              <a:t>, </a:t>
            </a:r>
            <a:r>
              <a:rPr lang="ru-RU" u="sng" dirty="0" err="1">
                <a:latin typeface="Times New Roman"/>
                <a:ea typeface="Calibri"/>
              </a:rPr>
              <a:t>Н.Ф.Ватутина</a:t>
            </a:r>
            <a:r>
              <a:rPr lang="ru-RU" u="sng" dirty="0">
                <a:latin typeface="Times New Roman"/>
                <a:ea typeface="Calibri"/>
              </a:rPr>
              <a:t>, </a:t>
            </a:r>
            <a:r>
              <a:rPr lang="ru-RU" u="sng" dirty="0" err="1">
                <a:latin typeface="Times New Roman"/>
                <a:ea typeface="Calibri"/>
              </a:rPr>
              <a:t>А.М.Василевского</a:t>
            </a:r>
            <a:r>
              <a:rPr lang="ru-RU" u="sng" dirty="0">
                <a:latin typeface="Times New Roman"/>
                <a:ea typeface="Calibri"/>
              </a:rPr>
              <a:t>, И.С. Конева </a:t>
            </a:r>
            <a:r>
              <a:rPr lang="ru-RU" dirty="0">
                <a:latin typeface="Times New Roman"/>
                <a:ea typeface="Calibri"/>
              </a:rPr>
              <a:t>и других, искусно осуществлявших военные операции, которые привели к разгрому хорошо вооруженного и организованного противника.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 descr="https://sun9-76.userapi.com/wY6Bq1pBDM9Evuhq95iCxsytkY9huC0Sbc7SHA/k4IEosE4sW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1397000" cy="1863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ecc1744e00bed3d221f12d73a8c536be6d900271-10414206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66" y="3717031"/>
            <a:ext cx="1656184" cy="1863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i?id=2fab97affbef1979347c1c1d1382b68403fdc7d0-9269645-images-thumbs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564" y="3717032"/>
            <a:ext cx="1512168" cy="1863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cdn.fishki.net/upload/post/2016/09/30/2090194/tn/stalingrad-canniba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717030"/>
            <a:ext cx="1512168" cy="1863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dzeninfra.ru/get-zen_doc/5284703/pub_6416dd6463cd2120dc71a496_64173e0b2ede974eb779a7b0/scale_12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57" y="3793269"/>
            <a:ext cx="1639508" cy="1791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1161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Вооруженные силы в годы ВОВ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12968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887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644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328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1" y="104056"/>
            <a:ext cx="8753739" cy="64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528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ВОРУЖЕННЫЕ СИЛЫ        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послевоенный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период: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16832"/>
            <a:ext cx="8352928" cy="446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</a:rPr>
              <a:t>В середине 1950-х гг</a:t>
            </a:r>
            <a:r>
              <a:rPr lang="ru-RU" sz="2000" dirty="0">
                <a:latin typeface="Times New Roman"/>
                <a:ea typeface="Calibri"/>
              </a:rPr>
              <a:t>. началось коренное </a:t>
            </a:r>
            <a:r>
              <a:rPr lang="ru-RU" sz="2000" dirty="0" smtClean="0">
                <a:latin typeface="Times New Roman"/>
                <a:ea typeface="Calibri"/>
              </a:rPr>
              <a:t>                                                                              преобразование </a:t>
            </a:r>
            <a:r>
              <a:rPr lang="ru-RU" sz="2000" dirty="0">
                <a:latin typeface="Times New Roman"/>
                <a:ea typeface="Calibri"/>
              </a:rPr>
              <a:t>Вооруженных сил, оснащение </a:t>
            </a:r>
            <a:r>
              <a:rPr lang="ru-RU" sz="2000" dirty="0" smtClean="0">
                <a:latin typeface="Times New Roman"/>
                <a:ea typeface="Calibri"/>
              </a:rPr>
              <a:t>их </a:t>
            </a:r>
            <a:r>
              <a:rPr lang="ru-RU" sz="2000" dirty="0">
                <a:latin typeface="Times New Roman"/>
                <a:ea typeface="Calibri"/>
              </a:rPr>
              <a:t>ракетно-ядерным оружием и </a:t>
            </a:r>
            <a:r>
              <a:rPr lang="ru-RU" sz="2000" dirty="0" smtClean="0">
                <a:latin typeface="Times New Roman"/>
                <a:ea typeface="Calibri"/>
              </a:rPr>
              <a:t> </a:t>
            </a:r>
            <a:r>
              <a:rPr lang="ru-RU" sz="2000" dirty="0" smtClean="0">
                <a:latin typeface="Times New Roman"/>
                <a:ea typeface="Calibri"/>
              </a:rPr>
              <a:t> </a:t>
            </a:r>
            <a:r>
              <a:rPr lang="ru-RU" sz="2000" dirty="0" smtClean="0">
                <a:latin typeface="Times New Roman"/>
                <a:ea typeface="Calibri"/>
              </a:rPr>
              <a:t>другими </a:t>
            </a:r>
            <a:r>
              <a:rPr lang="ru-RU" sz="2000" dirty="0">
                <a:latin typeface="Times New Roman"/>
                <a:ea typeface="Calibri"/>
              </a:rPr>
              <a:t>современными  </a:t>
            </a:r>
            <a:r>
              <a:rPr lang="ru-RU" sz="2000" dirty="0" smtClean="0">
                <a:latin typeface="Times New Roman"/>
                <a:ea typeface="Calibri"/>
              </a:rPr>
              <a:t>видами </a:t>
            </a:r>
            <a:r>
              <a:rPr lang="ru-RU" sz="2000" dirty="0">
                <a:latin typeface="Times New Roman"/>
                <a:ea typeface="Calibri"/>
              </a:rPr>
              <a:t>оружия и </a:t>
            </a:r>
            <a:r>
              <a:rPr lang="ru-RU" sz="2000" dirty="0" smtClean="0">
                <a:latin typeface="Times New Roman"/>
                <a:ea typeface="Calibri"/>
              </a:rPr>
              <a:t>                                                                                  </a:t>
            </a:r>
            <a:r>
              <a:rPr lang="ru-RU" sz="2000" dirty="0" smtClean="0">
                <a:latin typeface="Times New Roman"/>
                <a:ea typeface="Calibri"/>
              </a:rPr>
              <a:t>военной техники</a:t>
            </a:r>
            <a:r>
              <a:rPr lang="ru-RU" sz="2000" dirty="0" smtClean="0">
                <a:latin typeface="Times New Roman"/>
                <a:ea typeface="Calibri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</a:rPr>
              <a:t> В частно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</a:rPr>
              <a:t>ти, в 1960г</a:t>
            </a:r>
            <a:r>
              <a:rPr lang="ru-RU" sz="2000" dirty="0" smtClean="0">
                <a:latin typeface="Times New Roman"/>
                <a:ea typeface="Calibri"/>
              </a:rPr>
              <a:t>.                                                                                                                      были </a:t>
            </a:r>
            <a:r>
              <a:rPr lang="ru-RU" sz="2000" dirty="0">
                <a:latin typeface="Times New Roman"/>
                <a:ea typeface="Calibri"/>
              </a:rPr>
              <a:t>созданы </a:t>
            </a:r>
            <a:r>
              <a:rPr lang="ru-RU" sz="2000" b="1" dirty="0">
                <a:latin typeface="Times New Roman"/>
                <a:ea typeface="Calibri"/>
              </a:rPr>
              <a:t>ракетные войска  </a:t>
            </a:r>
            <a:r>
              <a:rPr lang="ru-RU" sz="2000" b="1" dirty="0" smtClean="0">
                <a:latin typeface="Times New Roman"/>
                <a:ea typeface="Calibri"/>
              </a:rPr>
              <a:t>                                                                                           </a:t>
            </a:r>
            <a:r>
              <a:rPr lang="ru-RU" sz="2000" b="1" dirty="0" smtClean="0">
                <a:latin typeface="Times New Roman"/>
                <a:ea typeface="Calibri"/>
              </a:rPr>
              <a:t>       стратегического </a:t>
            </a:r>
            <a:r>
              <a:rPr lang="ru-RU" sz="2000" b="1" dirty="0">
                <a:latin typeface="Times New Roman"/>
                <a:ea typeface="Calibri"/>
              </a:rPr>
              <a:t>назначения. </a:t>
            </a:r>
            <a:endParaRPr lang="ru-RU" sz="2000" dirty="0">
              <a:latin typeface="Times New Roman"/>
              <a:ea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В </a:t>
            </a:r>
            <a:r>
              <a:rPr lang="ru-RU" sz="2400" b="1" dirty="0">
                <a:latin typeface="Times New Roman"/>
                <a:ea typeface="Calibri"/>
              </a:rPr>
              <a:t>1967г. был принят новый </a:t>
            </a:r>
            <a:r>
              <a:rPr lang="ru-RU" sz="2400" b="1" i="1" dirty="0">
                <a:latin typeface="Times New Roman"/>
                <a:ea typeface="Calibri"/>
              </a:rPr>
              <a:t>Закон о всеобщей воинской обязанности</a:t>
            </a:r>
            <a:r>
              <a:rPr lang="ru-RU" sz="2400" b="1" dirty="0">
                <a:latin typeface="Times New Roman"/>
                <a:ea typeface="Calibri"/>
              </a:rPr>
              <a:t>. Срок службы в сухопутных войсках сократился до двух лет, на флоте - до трех. Лица, имеющие высшее образование, служили один год. Изменения в этот закон в 1980, 1985 и 1989гг.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 descr="https://sun9-77.userapi.com/impg/noR8kfp-dHidvidlamuUVUGOItZqMUkI8xFc-A/OtKKLLgAz6w.jpg?size=1280x720&amp;quality=95&amp;sign=697fed0fe2c851cb009fc8527d6c2b59&amp;c_uniq_tag=c6-ix0noG2gQXo80s0dQ92JOMvawDu53v1DY6DMO8RU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862" y="2636912"/>
            <a:ext cx="3475602" cy="1557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80616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612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Строительство </a:t>
            </a:r>
            <a:r>
              <a:rPr lang="ru-RU" sz="3200" b="1" i="1" dirty="0">
                <a:solidFill>
                  <a:srgbClr val="C00000"/>
                </a:solidFill>
                <a:latin typeface="Times New Roman"/>
                <a:ea typeface="Calibri"/>
              </a:rPr>
              <a:t>Вооруженных сил Российской Федерации.</a:t>
            </a:r>
            <a:r>
              <a:rPr lang="ru-RU" sz="3200" i="1" dirty="0">
                <a:solidFill>
                  <a:srgbClr val="C00000"/>
                </a:solidFill>
                <a:latin typeface="Times New Roman"/>
                <a:ea typeface="Calibri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76871"/>
            <a:ext cx="864096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</a:rPr>
              <a:t>Точкой </a:t>
            </a:r>
            <a:r>
              <a:rPr lang="ru-RU" dirty="0" smtClean="0">
                <a:latin typeface="Times New Roman"/>
                <a:ea typeface="Calibri"/>
              </a:rPr>
              <a:t>отсчёта образования </a:t>
            </a:r>
            <a:r>
              <a:rPr lang="ru-RU" b="1" dirty="0" smtClean="0">
                <a:latin typeface="Times New Roman"/>
                <a:ea typeface="Calibri"/>
              </a:rPr>
              <a:t>ВС </a:t>
            </a:r>
            <a:r>
              <a:rPr lang="ru-RU" dirty="0">
                <a:latin typeface="Times New Roman"/>
                <a:ea typeface="Calibri"/>
              </a:rPr>
              <a:t>считается </a:t>
            </a:r>
            <a:r>
              <a:rPr lang="ru-RU" b="1" u="sng" dirty="0" smtClean="0">
                <a:latin typeface="Times New Roman"/>
                <a:ea typeface="Calibri"/>
              </a:rPr>
              <a:t>Указ </a:t>
            </a:r>
            <a:r>
              <a:rPr lang="ru-RU" b="1" u="sng" dirty="0">
                <a:latin typeface="Times New Roman"/>
                <a:ea typeface="Calibri"/>
              </a:rPr>
              <a:t>Президента РФ от 7 мая 1992г</a:t>
            </a:r>
            <a:r>
              <a:rPr lang="ru-RU" b="1" dirty="0">
                <a:latin typeface="Times New Roman"/>
                <a:ea typeface="Calibri"/>
              </a:rPr>
              <a:t>. </a:t>
            </a:r>
            <a:r>
              <a:rPr lang="ru-RU" dirty="0">
                <a:latin typeface="Times New Roman"/>
                <a:ea typeface="Calibri"/>
              </a:rPr>
              <a:t>Согласно указу в состав ВС были включены все органы </a:t>
            </a:r>
            <a:r>
              <a:rPr lang="ru-RU" u="sng" dirty="0">
                <a:latin typeface="Times New Roman"/>
                <a:ea typeface="Calibri"/>
              </a:rPr>
              <a:t>Военного управления</a:t>
            </a:r>
            <a:r>
              <a:rPr lang="ru-RU" dirty="0">
                <a:latin typeface="Times New Roman"/>
                <a:ea typeface="Calibri"/>
              </a:rPr>
              <a:t>, все </a:t>
            </a:r>
            <a:r>
              <a:rPr lang="ru-RU" u="sng" dirty="0">
                <a:latin typeface="Times New Roman"/>
                <a:ea typeface="Calibri"/>
              </a:rPr>
              <a:t>объединения</a:t>
            </a:r>
            <a:r>
              <a:rPr lang="ru-RU" dirty="0">
                <a:latin typeface="Times New Roman"/>
                <a:ea typeface="Calibri"/>
              </a:rPr>
              <a:t>, </a:t>
            </a:r>
            <a:r>
              <a:rPr lang="ru-RU" u="sng" dirty="0">
                <a:latin typeface="Times New Roman"/>
                <a:ea typeface="Calibri"/>
              </a:rPr>
              <a:t>соединения,</a:t>
            </a:r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u="sng" dirty="0">
                <a:latin typeface="Times New Roman"/>
                <a:ea typeface="Calibri"/>
              </a:rPr>
              <a:t>воинские части</a:t>
            </a:r>
            <a:r>
              <a:rPr lang="ru-RU" dirty="0">
                <a:latin typeface="Times New Roman"/>
                <a:ea typeface="Calibri"/>
              </a:rPr>
              <a:t>, все </a:t>
            </a:r>
            <a:r>
              <a:rPr lang="ru-RU" u="sng" dirty="0">
                <a:latin typeface="Times New Roman"/>
                <a:ea typeface="Calibri"/>
              </a:rPr>
              <a:t>учреждения</a:t>
            </a:r>
            <a:r>
              <a:rPr lang="ru-RU" dirty="0">
                <a:latin typeface="Times New Roman"/>
                <a:ea typeface="Calibri"/>
              </a:rPr>
              <a:t>, </a:t>
            </a:r>
            <a:r>
              <a:rPr lang="ru-RU" u="sng" dirty="0">
                <a:latin typeface="Times New Roman"/>
                <a:ea typeface="Calibri"/>
              </a:rPr>
              <a:t>организации</a:t>
            </a:r>
            <a:r>
              <a:rPr lang="ru-RU" dirty="0">
                <a:latin typeface="Times New Roman"/>
                <a:ea typeface="Calibri"/>
              </a:rPr>
              <a:t>, </a:t>
            </a:r>
            <a:r>
              <a:rPr lang="ru-RU" u="sng" dirty="0">
                <a:latin typeface="Times New Roman"/>
                <a:ea typeface="Calibri"/>
              </a:rPr>
              <a:t>военно-учебные</a:t>
            </a:r>
            <a:r>
              <a:rPr lang="ru-RU" dirty="0">
                <a:latin typeface="Times New Roman"/>
                <a:ea typeface="Calibri"/>
              </a:rPr>
              <a:t> заведения бывшего СССР, расположенные на территории России,  а так же группировки войск и сил флота за пределами </a:t>
            </a:r>
            <a:r>
              <a:rPr lang="ru-RU" dirty="0" smtClean="0">
                <a:latin typeface="Times New Roman"/>
                <a:ea typeface="Calibri"/>
              </a:rPr>
              <a:t>РФ.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14908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Острейшей проблемой стал раздел </a:t>
            </a:r>
            <a:r>
              <a:rPr lang="ru-RU" b="1" dirty="0">
                <a:latin typeface="Times New Roman"/>
                <a:ea typeface="Calibri"/>
              </a:rPr>
              <a:t>Черноморского флота ВМФ </a:t>
            </a:r>
            <a:r>
              <a:rPr lang="ru-RU" b="1" dirty="0" smtClean="0">
                <a:latin typeface="Times New Roman"/>
                <a:ea typeface="Calibri"/>
              </a:rPr>
              <a:t>СССР. Вопрос </a:t>
            </a:r>
            <a:r>
              <a:rPr lang="ru-RU" dirty="0" smtClean="0">
                <a:latin typeface="Times New Roman"/>
                <a:ea typeface="Calibri"/>
              </a:rPr>
              <a:t>был решен  только </a:t>
            </a:r>
            <a:r>
              <a:rPr lang="ru-RU" b="1" dirty="0">
                <a:latin typeface="Times New Roman"/>
                <a:ea typeface="Calibri"/>
              </a:rPr>
              <a:t>в 1997г</a:t>
            </a:r>
            <a:r>
              <a:rPr lang="ru-RU" b="1" dirty="0" smtClean="0">
                <a:latin typeface="Times New Roman"/>
                <a:ea typeface="Calibri"/>
              </a:rPr>
              <a:t>., </a:t>
            </a:r>
            <a:r>
              <a:rPr lang="ru-RU" dirty="0">
                <a:latin typeface="Times New Roman"/>
                <a:ea typeface="Calibri"/>
              </a:rPr>
              <a:t>к</a:t>
            </a:r>
            <a:r>
              <a:rPr lang="ru-RU" dirty="0" smtClean="0">
                <a:latin typeface="Times New Roman"/>
                <a:ea typeface="Calibri"/>
              </a:rPr>
              <a:t>огда произошел раздел </a:t>
            </a:r>
            <a:r>
              <a:rPr lang="ru-RU" dirty="0">
                <a:latin typeface="Times New Roman"/>
                <a:ea typeface="Calibri"/>
              </a:rPr>
              <a:t>на Черноморский флот ВМФ </a:t>
            </a:r>
            <a:r>
              <a:rPr lang="ru-RU" dirty="0" smtClean="0">
                <a:latin typeface="Times New Roman"/>
                <a:ea typeface="Calibri"/>
              </a:rPr>
              <a:t>РФ </a:t>
            </a:r>
            <a:r>
              <a:rPr lang="ru-RU" dirty="0">
                <a:latin typeface="Times New Roman"/>
                <a:ea typeface="Calibri"/>
              </a:rPr>
              <a:t>и ВМС Украины. Территории военно-морских баз в Крыму ( г. Севастополь) взяты Россией  у  Украины в аренду на срок до 2017г.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0945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Вооруженные силы Российской Федерации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6656" y="1628800"/>
            <a:ext cx="3607312" cy="122413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Законы РФ в области обороны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77333" y="2708920"/>
            <a:ext cx="3678644" cy="3417243"/>
          </a:xfrm>
        </p:spPr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 воинской обязанности и воинской службе» (1998г.),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8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«О статусе военнослужащих» (1998г.),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8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Положение о порядке прохождения военной службы (1999г.).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 descr="https://avatars.mds.yandex.net/i?id=02796c03120406e4ad0c53376112e89c5cedd3ee-10878220-images-thumbs&amp;n=13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2857"/>
            <a:ext cx="4536504" cy="29523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6100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332657"/>
            <a:ext cx="8712968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92100" algn="ctr">
              <a:lnSpc>
                <a:spcPts val="1705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Основные предпосылки проведения военной     реформы </a:t>
            </a:r>
            <a:endParaRPr lang="ru-RU" sz="2400" b="1" i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R="292100" algn="ctr">
              <a:lnSpc>
                <a:spcPts val="1705"/>
              </a:lnSpc>
              <a:spcAft>
                <a:spcPts val="0"/>
              </a:spcAft>
            </a:pPr>
            <a:endParaRPr lang="ru-RU" sz="2400" b="1" i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R="292100" algn="ctr">
              <a:lnSpc>
                <a:spcPts val="1705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ВС  РФ </a:t>
            </a:r>
            <a:r>
              <a:rPr lang="ru-RU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на современном этапе</a:t>
            </a:r>
            <a:endParaRPr lang="ru-RU" sz="24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556792"/>
            <a:ext cx="8640960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Главными факторами, влияющими на военное строитель­ство являются:</a:t>
            </a:r>
          </a:p>
          <a:p>
            <a:pPr marL="342900" marR="12700" lvl="0" indent="-342900" algn="just">
              <a:lnSpc>
                <a:spcPct val="115000"/>
              </a:lnSpc>
              <a:buFont typeface="Wingdings"/>
              <a:buChar char=""/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геостратегическое положение государства,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marR="12700" lvl="0" indent="-342900" algn="just">
              <a:lnSpc>
                <a:spcPct val="115000"/>
              </a:lnSpc>
              <a:buFont typeface="Wingdings"/>
              <a:buChar char=""/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 и особенности военно-политической си­туации </a:t>
            </a:r>
            <a:r>
              <a:rPr lang="ru-RU" b="1" i="1" dirty="0">
                <a:solidFill>
                  <a:srgbClr val="FF0000"/>
                </a:solidFill>
              </a:rPr>
              <a:t>в мире.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/>
                <a:ea typeface="Times New Roman"/>
              </a:rPr>
              <a:t>Основная цель реформы армии</a:t>
            </a:r>
            <a:r>
              <a:rPr lang="ru-RU" i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—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повысить обороноспособность страны и привести войска в соответствие с требованиями времени.</a:t>
            </a:r>
            <a:endParaRPr lang="ru-RU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endParaRPr lang="ru-RU" b="1" i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endParaRPr lang="ru-RU" b="1" i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Конечный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результат 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преобразований</a:t>
            </a: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— повышение управ­ляемости армии, </a:t>
            </a:r>
            <a:endParaRPr lang="ru-RU" i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оптимизация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ее состава, </a:t>
            </a: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структуры</a:t>
            </a: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и числен­ности, но самое </a:t>
            </a: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главное</a:t>
            </a: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srgbClr val="FF0000"/>
                </a:solidFill>
                <a:latin typeface="Times New Roman"/>
                <a:ea typeface="Times New Roman"/>
              </a:rPr>
              <a:t>— </a:t>
            </a:r>
            <a:r>
              <a:rPr lang="ru-RU" b="1" i="1" dirty="0">
                <a:solidFill>
                  <a:srgbClr val="FF0000"/>
                </a:solidFill>
                <a:latin typeface="Times New Roman"/>
                <a:ea typeface="Times New Roman"/>
              </a:rPr>
              <a:t>повышение ее 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профессионального</a:t>
            </a:r>
          </a:p>
          <a:p>
            <a:pPr marR="12700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/>
                <a:ea typeface="Times New Roman"/>
              </a:rPr>
              <a:t>уровня.</a:t>
            </a:r>
            <a:endParaRPr lang="ru-RU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9" name="Рисунок 8" descr="https://nk-vesti.ru/media/2020/01/39772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12976"/>
            <a:ext cx="4287792" cy="314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148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6" y="188640"/>
            <a:ext cx="9036496" cy="642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580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86e0c66744c66b92a472959c1b37170946819b87-9856775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712968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2742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знаний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518457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latin typeface="Times New Roman"/>
                <a:ea typeface="Calibri"/>
              </a:rPr>
              <a:t>Выберите   </a:t>
            </a:r>
            <a:r>
              <a:rPr lang="ru-RU" sz="2000" b="1" i="1" dirty="0">
                <a:latin typeface="Times New Roman"/>
                <a:ea typeface="Calibri"/>
              </a:rPr>
              <a:t>правильный </a:t>
            </a:r>
            <a:r>
              <a:rPr lang="ru-RU" sz="2000" b="1" i="1" dirty="0" smtClean="0">
                <a:latin typeface="Times New Roman"/>
                <a:ea typeface="Calibri"/>
              </a:rPr>
              <a:t>ответ</a:t>
            </a:r>
            <a:r>
              <a:rPr lang="ru-RU" sz="2000" b="1" dirty="0" smtClean="0">
                <a:latin typeface="Times New Roman"/>
                <a:ea typeface="Calibri"/>
              </a:rPr>
              <a:t>                                                                                                                                                                    </a:t>
            </a:r>
            <a:r>
              <a:rPr lang="ru-RU" sz="2000" b="1" i="1" dirty="0">
                <a:latin typeface="Times New Roman"/>
                <a:ea typeface="Calibri"/>
              </a:rPr>
              <a:t>1.</a:t>
            </a:r>
            <a:r>
              <a:rPr lang="ru-RU" b="1" i="1" dirty="0">
                <a:latin typeface="Times New Roman"/>
                <a:ea typeface="Calibri"/>
              </a:rPr>
              <a:t>Основы регулярной русской армии были заложены при</a:t>
            </a:r>
            <a:r>
              <a:rPr lang="ru-RU" sz="2000" b="1" i="1" dirty="0">
                <a:latin typeface="Times New Roman"/>
                <a:ea typeface="Calibri"/>
              </a:rPr>
              <a:t>:   </a:t>
            </a:r>
            <a:r>
              <a:rPr lang="ru-RU" sz="2000" i="1" dirty="0">
                <a:latin typeface="Times New Roman"/>
                <a:ea typeface="Calibri"/>
              </a:rPr>
              <a:t>                                                                         а)Петре 1                           б) Екатерине 2                                 в)</a:t>
            </a:r>
            <a:r>
              <a:rPr lang="ru-RU" sz="2000" i="1" dirty="0" err="1">
                <a:latin typeface="Times New Roman"/>
                <a:ea typeface="Calibri"/>
              </a:rPr>
              <a:t>Д.А.Милютине</a:t>
            </a:r>
            <a:endParaRPr lang="ru-RU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latin typeface="Times New Roman"/>
                <a:ea typeface="Calibri"/>
              </a:rPr>
              <a:t>2</a:t>
            </a:r>
            <a:r>
              <a:rPr lang="ru-RU" sz="2000" i="1" dirty="0">
                <a:latin typeface="Times New Roman"/>
                <a:ea typeface="Calibri"/>
              </a:rPr>
              <a:t>.</a:t>
            </a:r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i="1" dirty="0">
                <a:latin typeface="Times New Roman"/>
                <a:ea typeface="Calibri"/>
              </a:rPr>
              <a:t>Устав о всеобщей воинской повинности был утвержден в </a:t>
            </a:r>
            <a:r>
              <a:rPr lang="ru-RU" dirty="0">
                <a:latin typeface="Times New Roman"/>
                <a:ea typeface="Calibri"/>
              </a:rPr>
              <a:t>:                                                             </a:t>
            </a:r>
            <a:r>
              <a:rPr lang="ru-RU" i="1" dirty="0">
                <a:latin typeface="Times New Roman"/>
                <a:ea typeface="Calibri"/>
              </a:rPr>
              <a:t>а) 1861 г.                           б) 1874г                          в)  1888 г.</a:t>
            </a:r>
            <a:endParaRPr lang="ru-RU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</a:rPr>
              <a:t>3. Рабоче-крестьянская Красная  армии была создана в :    </a:t>
            </a:r>
            <a:r>
              <a:rPr lang="ru-RU" i="1" dirty="0">
                <a:latin typeface="Times New Roman"/>
                <a:ea typeface="Calibri"/>
              </a:rPr>
              <a:t>                                                              а) 1917 г.                           б) 1918 г.                       в) 1920 г.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4.Найдите ошибочные утверждения: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А)</a:t>
            </a:r>
            <a:r>
              <a:rPr lang="ru-RU" sz="2800" i="1" dirty="0">
                <a:latin typeface="Times New Roman"/>
                <a:ea typeface="Calibri"/>
              </a:rPr>
              <a:t> </a:t>
            </a:r>
            <a:r>
              <a:rPr lang="ru-RU" i="1" dirty="0">
                <a:latin typeface="Times New Roman"/>
                <a:ea typeface="Calibri"/>
              </a:rPr>
              <a:t>При Николае 2</a:t>
            </a:r>
            <a:r>
              <a:rPr lang="ru-RU" sz="2800" i="1" dirty="0">
                <a:latin typeface="Times New Roman"/>
                <a:ea typeface="Calibri"/>
              </a:rPr>
              <a:t>  </a:t>
            </a:r>
            <a:r>
              <a:rPr lang="ru-RU" i="1" dirty="0">
                <a:latin typeface="Times New Roman"/>
                <a:ea typeface="Calibri"/>
              </a:rPr>
              <a:t>были</a:t>
            </a:r>
            <a:r>
              <a:rPr lang="ru-RU" sz="2800" i="1" dirty="0">
                <a:latin typeface="Times New Roman"/>
                <a:ea typeface="Calibri"/>
              </a:rPr>
              <a:t> </a:t>
            </a:r>
            <a:r>
              <a:rPr lang="ru-RU" i="1" dirty="0">
                <a:latin typeface="Times New Roman"/>
                <a:ea typeface="Calibri"/>
              </a:rPr>
              <a:t>сокращены сроки службы, омоложен офицерский корпус, приняты новые программы для военных училищ;  </a:t>
            </a:r>
            <a:endParaRPr lang="ru-RU" i="1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i="1" dirty="0" smtClean="0">
                <a:latin typeface="Times New Roman"/>
                <a:ea typeface="Calibri"/>
              </a:rPr>
              <a:t>                                                                                                                                                   </a:t>
            </a:r>
            <a:r>
              <a:rPr lang="ru-RU" b="1" i="1" dirty="0" smtClean="0">
                <a:latin typeface="Times New Roman"/>
                <a:ea typeface="Calibri"/>
              </a:rPr>
              <a:t>Б</a:t>
            </a:r>
            <a:r>
              <a:rPr lang="ru-RU" b="1" i="1" dirty="0">
                <a:latin typeface="Times New Roman"/>
                <a:ea typeface="Calibri"/>
              </a:rPr>
              <a:t>)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>
                <a:latin typeface="Times New Roman"/>
                <a:ea typeface="Calibri"/>
              </a:rPr>
              <a:t>в 1960г. были созданы ракетные войска стратегического назначения</a:t>
            </a:r>
            <a:r>
              <a:rPr lang="ru-RU" i="1" dirty="0" smtClean="0">
                <a:latin typeface="Times New Roman"/>
                <a:ea typeface="Calibri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smtClean="0">
                <a:latin typeface="Times New Roman"/>
                <a:ea typeface="Calibri"/>
              </a:rPr>
              <a:t>                                                                                                                                                 </a:t>
            </a:r>
            <a:r>
              <a:rPr lang="ru-RU" b="1" i="1" dirty="0">
                <a:latin typeface="Times New Roman"/>
                <a:ea typeface="Times New Roman"/>
              </a:rPr>
              <a:t>В)</a:t>
            </a:r>
            <a:r>
              <a:rPr lang="ru-RU" i="1" dirty="0">
                <a:latin typeface="Times New Roman"/>
                <a:ea typeface="Times New Roman"/>
              </a:rPr>
              <a:t> Петр 1 </a:t>
            </a:r>
            <a:r>
              <a:rPr lang="ru-RU" i="1" dirty="0">
                <a:latin typeface="Times New Roman"/>
                <a:ea typeface="Calibri"/>
              </a:rPr>
              <a:t>заменил рекрутскую повинность  всеобщей воинской повинностью;                                      </a:t>
            </a:r>
            <a:r>
              <a:rPr lang="ru-RU" i="1" dirty="0" smtClean="0">
                <a:latin typeface="Times New Roman"/>
                <a:ea typeface="Calibri"/>
              </a:rPr>
              <a:t>                                                                                     </a:t>
            </a:r>
            <a:r>
              <a:rPr lang="ru-RU" b="1" i="1" dirty="0">
                <a:latin typeface="Times New Roman"/>
                <a:ea typeface="Calibri"/>
              </a:rPr>
              <a:t>Г) </a:t>
            </a:r>
            <a:r>
              <a:rPr lang="ru-RU" i="1" dirty="0">
                <a:latin typeface="Times New Roman"/>
                <a:ea typeface="Calibri"/>
              </a:rPr>
              <a:t>Указ Президента РФ от 7 мая 1992г.стал началом построения ВС РФ.</a:t>
            </a:r>
            <a:endParaRPr lang="ru-RU" dirty="0">
              <a:latin typeface="Times New Roman"/>
              <a:ea typeface="Times New Roman"/>
            </a:endParaRPr>
          </a:p>
          <a:p>
            <a:endParaRPr lang="ru-RU" b="1" i="1" dirty="0" smtClean="0">
              <a:latin typeface="Times New Roman"/>
              <a:ea typeface="Times New Roman"/>
            </a:endParaRPr>
          </a:p>
          <a:p>
            <a:r>
              <a:rPr lang="ru-RU" b="1" i="1" dirty="0" smtClean="0">
                <a:latin typeface="Times New Roman"/>
                <a:ea typeface="Times New Roman"/>
              </a:rPr>
              <a:t>5</a:t>
            </a:r>
            <a:r>
              <a:rPr lang="ru-RU" b="1" i="1" dirty="0">
                <a:latin typeface="Times New Roman"/>
                <a:ea typeface="Times New Roman"/>
              </a:rPr>
              <a:t>. Продолжите фразы:                                                                                                                             </a:t>
            </a:r>
            <a:r>
              <a:rPr lang="ru-RU" i="1" dirty="0">
                <a:latin typeface="Times New Roman"/>
                <a:ea typeface="Times New Roman"/>
              </a:rPr>
              <a:t>Главная –задача ВС заключается ………………………………………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138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параграф 4.1, выучить конспект, выучить структуру ВС.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55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72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  <a:t>Реформы в области военного строительства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8200" y="1700808"/>
            <a:ext cx="3822192" cy="1617067"/>
          </a:xfrm>
        </p:spPr>
        <p:txBody>
          <a:bodyPr>
            <a:normAutofit fontScale="325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5500" b="1" i="1" dirty="0" smtClean="0">
                <a:latin typeface="Times New Roman"/>
                <a:ea typeface="Calibri"/>
              </a:rPr>
              <a:t>В  1860-1870гг</a:t>
            </a:r>
            <a:r>
              <a:rPr lang="ru-RU" sz="5500" b="1" i="1" dirty="0">
                <a:latin typeface="Times New Roman"/>
                <a:ea typeface="Calibri"/>
              </a:rPr>
              <a:t>.</a:t>
            </a:r>
            <a:r>
              <a:rPr lang="ru-RU" sz="5500" i="1" dirty="0">
                <a:latin typeface="Times New Roman"/>
                <a:ea typeface="Calibri"/>
              </a:rPr>
              <a:t> в России были проведены военные реформы под руководством   </a:t>
            </a:r>
            <a:r>
              <a:rPr lang="ru-RU" sz="5500" b="1" i="1" dirty="0" err="1" smtClean="0">
                <a:latin typeface="Times New Roman"/>
                <a:ea typeface="Calibri"/>
              </a:rPr>
              <a:t>Д.А.Милютина</a:t>
            </a:r>
            <a:r>
              <a:rPr lang="ru-RU" sz="5500" b="1" i="1" dirty="0" smtClean="0">
                <a:latin typeface="Times New Roman"/>
                <a:ea typeface="Calibri"/>
              </a:rPr>
              <a:t>- военного министра</a:t>
            </a:r>
            <a:endParaRPr lang="ru-RU" sz="55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355976" y="3429000"/>
            <a:ext cx="4111241" cy="2697163"/>
          </a:xfrm>
        </p:spPr>
        <p:txBody>
          <a:bodyPr>
            <a:normAutofit fontScale="92500" lnSpcReduction="10000"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/>
                <a:ea typeface="Calibri"/>
              </a:rPr>
              <a:t>В 1874г</a:t>
            </a:r>
            <a:r>
              <a:rPr lang="ru-RU" dirty="0">
                <a:latin typeface="Times New Roman"/>
                <a:ea typeface="Calibri"/>
              </a:rPr>
              <a:t>. был утвержден новый </a:t>
            </a:r>
            <a:r>
              <a:rPr lang="ru-RU" b="1" i="1" u="sng" dirty="0">
                <a:latin typeface="Times New Roman"/>
                <a:ea typeface="Calibri"/>
              </a:rPr>
              <a:t>Устав о всеобщей воинской повинности</a:t>
            </a:r>
            <a:r>
              <a:rPr lang="ru-RU" dirty="0">
                <a:latin typeface="Times New Roman"/>
                <a:ea typeface="Calibri"/>
              </a:rPr>
              <a:t>. С этого времени рекрутские наборы в армию были отменены. Всеобщая воинская повинность распространилась на мужское население в возрасте </a:t>
            </a:r>
            <a:r>
              <a:rPr lang="ru-RU" b="1" dirty="0">
                <a:latin typeface="Times New Roman"/>
                <a:ea typeface="Calibri"/>
              </a:rPr>
              <a:t>21-40 лет.</a:t>
            </a:r>
            <a:r>
              <a:rPr lang="ru-RU" dirty="0">
                <a:latin typeface="Times New Roman"/>
                <a:ea typeface="Calibri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" name="Объект 9" descr="https://xn--h1aagokeh.xn--p1ai/uploads/0/2019/08/19/DqGUyumW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03244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9670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Милютин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Д.А.- основоположник военной статистики,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геостратегии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536503" cy="442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66" y="1700808"/>
            <a:ext cx="4385734" cy="442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1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09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722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72067" y="1340768"/>
            <a:ext cx="7408333" cy="4785395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замена рекрутской повинности  всеобщей воинской повинностью;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создание обменного резервного запаса;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перевооружение армии нарезным стрелковым оружием и артиллерией;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общий срок службы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устанавливался в 15 лет: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6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лет</a:t>
            </a: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приходилось на </a:t>
            </a:r>
            <a:r>
              <a:rPr lang="ru-RU" b="1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действительную </a:t>
            </a: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военную службу,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 9 лет </a:t>
            </a:r>
            <a:r>
              <a:rPr lang="ru-RU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на пребывание в запасе.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Реформы: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3373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428</TotalTime>
  <Words>889</Words>
  <Application>Microsoft Office PowerPoint</Application>
  <PresentationFormat>Экран (4:3)</PresentationFormat>
  <Paragraphs>68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Волна</vt:lpstr>
      <vt:lpstr>Реформы Д. А.Милютина. Всеобщая воинская обязанность</vt:lpstr>
      <vt:lpstr>ЕКАТЕРИНА II.</vt:lpstr>
      <vt:lpstr>Презентация PowerPoint</vt:lpstr>
      <vt:lpstr>Презентация PowerPoint</vt:lpstr>
      <vt:lpstr>Реформы в области военного строительства</vt:lpstr>
      <vt:lpstr>Милютин Д.А.- основоположник военной статистики, геостратегии.</vt:lpstr>
      <vt:lpstr>Презентация PowerPoint</vt:lpstr>
      <vt:lpstr>Презентация PowerPoint</vt:lpstr>
      <vt:lpstr>Положения Реформы:</vt:lpstr>
      <vt:lpstr>При Николае II усилена централизация военного управления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Советский период </vt:lpstr>
      <vt:lpstr>Презентация PowerPoint</vt:lpstr>
      <vt:lpstr>Великая Отечественная Война 1941 – 1945гг. </vt:lpstr>
      <vt:lpstr>Вооруженные силы в годы ВОВ</vt:lpstr>
      <vt:lpstr>Презентация PowerPoint</vt:lpstr>
      <vt:lpstr>Презентация PowerPoint</vt:lpstr>
      <vt:lpstr>Презентация PowerPoint</vt:lpstr>
      <vt:lpstr>ВОРУЖЕННЫЕ СИЛЫ                                   в послевоенный период:</vt:lpstr>
      <vt:lpstr>Презентация PowerPoint</vt:lpstr>
      <vt:lpstr> Строительство Вооруженных сил Российской Федерации.  </vt:lpstr>
      <vt:lpstr>Вооруженные силы Российской Федерации</vt:lpstr>
      <vt:lpstr>Презентация PowerPoint</vt:lpstr>
      <vt:lpstr>Презентация PowerPoint</vt:lpstr>
      <vt:lpstr>Контроль знаний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УРОКА. История создания Вооруженных сил России</dc:title>
  <dc:creator>Людмила</dc:creator>
  <cp:lastModifiedBy>user</cp:lastModifiedBy>
  <cp:revision>27</cp:revision>
  <dcterms:created xsi:type="dcterms:W3CDTF">2023-11-14T19:12:05Z</dcterms:created>
  <dcterms:modified xsi:type="dcterms:W3CDTF">2024-12-03T19:47:00Z</dcterms:modified>
</cp:coreProperties>
</file>