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74" r:id="rId17"/>
    <p:sldId id="271" r:id="rId18"/>
    <p:sldId id="270" r:id="rId19"/>
    <p:sldId id="269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ТЕМА УРОКА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319578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ПРАКСИОЛОГИЯ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</a:rPr>
              <a:t>как совокупность представлений                                                                             об организации деятельности в военной сфере</a:t>
            </a: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> 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48877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Вывод: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628800"/>
            <a:ext cx="81369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Реализация  </a:t>
            </a:r>
            <a:r>
              <a:rPr lang="ru-RU" sz="3200" b="1" dirty="0" err="1">
                <a:solidFill>
                  <a:srgbClr val="FFFF00"/>
                </a:solidFill>
              </a:rPr>
              <a:t>праксиологических</a:t>
            </a:r>
            <a:r>
              <a:rPr lang="ru-RU" sz="3200" b="1" dirty="0">
                <a:solidFill>
                  <a:srgbClr val="FFFF00"/>
                </a:solidFill>
              </a:rPr>
              <a:t> </a:t>
            </a:r>
            <a:r>
              <a:rPr lang="ru-RU" sz="3200" b="1" dirty="0" smtClean="0">
                <a:solidFill>
                  <a:srgbClr val="FFFF00"/>
                </a:solidFill>
              </a:rPr>
              <a:t>                     </a:t>
            </a:r>
            <a:r>
              <a:rPr lang="ru-RU" sz="3200" b="1" dirty="0">
                <a:solidFill>
                  <a:srgbClr val="FFFF00"/>
                </a:solidFill>
              </a:rPr>
              <a:t>моделей  подготовки  специалистов(военнослужащих)  способствует  повышению  </a:t>
            </a:r>
            <a:r>
              <a:rPr lang="ru-RU" sz="3200" b="1" dirty="0" smtClean="0">
                <a:solidFill>
                  <a:srgbClr val="FFFF00"/>
                </a:solidFill>
              </a:rPr>
              <a:t>  качества</a:t>
            </a:r>
            <a:r>
              <a:rPr lang="ru-RU" sz="3200" b="1" dirty="0">
                <a:solidFill>
                  <a:srgbClr val="FFFF00"/>
                </a:solidFill>
              </a:rPr>
              <a:t>  их  профессиональной  деятельности  в современных условиях </a:t>
            </a:r>
            <a:endParaRPr lang="ru-RU" sz="3200" dirty="0">
              <a:solidFill>
                <a:srgbClr val="FFFF00"/>
              </a:solidFill>
            </a:endParaRPr>
          </a:p>
          <a:p>
            <a:pPr algn="ctr"/>
            <a:r>
              <a:rPr lang="ru-RU" b="1" i="1" dirty="0">
                <a:solidFill>
                  <a:srgbClr val="FFFF00"/>
                </a:solidFill>
              </a:rPr>
              <a:t> 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476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Контрольные вопросы: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582341"/>
            <a:ext cx="864096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smtClean="0">
                <a:solidFill>
                  <a:srgbClr val="FFFF00"/>
                </a:solidFill>
              </a:rPr>
              <a:t>1.Что </a:t>
            </a:r>
            <a:r>
              <a:rPr lang="ru-RU" sz="2400" b="1" i="1" dirty="0">
                <a:solidFill>
                  <a:srgbClr val="FFFF00"/>
                </a:solidFill>
              </a:rPr>
              <a:t>такое праксиология? </a:t>
            </a:r>
            <a:endParaRPr lang="ru-RU" sz="2400" b="1" dirty="0">
              <a:solidFill>
                <a:srgbClr val="FFFF00"/>
              </a:solidFill>
            </a:endParaRPr>
          </a:p>
          <a:p>
            <a:pPr lvl="0"/>
            <a:r>
              <a:rPr lang="ru-RU" sz="2400" b="1" i="1" dirty="0">
                <a:solidFill>
                  <a:srgbClr val="FFFF00"/>
                </a:solidFill>
              </a:rPr>
              <a:t>2</a:t>
            </a:r>
            <a:r>
              <a:rPr lang="ru-RU" sz="2400" b="1" i="1" dirty="0" smtClean="0">
                <a:solidFill>
                  <a:srgbClr val="FFFF00"/>
                </a:solidFill>
              </a:rPr>
              <a:t>.В </a:t>
            </a:r>
            <a:r>
              <a:rPr lang="ru-RU" sz="2400" b="1" i="1" dirty="0">
                <a:solidFill>
                  <a:srgbClr val="FFFF00"/>
                </a:solidFill>
              </a:rPr>
              <a:t>чем сущность  </a:t>
            </a:r>
            <a:r>
              <a:rPr lang="ru-RU" sz="2400" b="1" i="1" dirty="0" err="1">
                <a:solidFill>
                  <a:srgbClr val="FFFF00"/>
                </a:solidFill>
              </a:rPr>
              <a:t>праксиологического</a:t>
            </a:r>
            <a:r>
              <a:rPr lang="ru-RU" sz="2400" b="1" i="1" dirty="0">
                <a:solidFill>
                  <a:srgbClr val="FFFF00"/>
                </a:solidFill>
              </a:rPr>
              <a:t>  подхода к деятельности?</a:t>
            </a:r>
            <a:endParaRPr lang="ru-RU" sz="2400" b="1" dirty="0">
              <a:solidFill>
                <a:srgbClr val="FFFF00"/>
              </a:solidFill>
            </a:endParaRPr>
          </a:p>
          <a:p>
            <a:pPr lvl="0"/>
            <a:r>
              <a:rPr lang="ru-RU" sz="2400" b="1" i="1" dirty="0" smtClean="0">
                <a:solidFill>
                  <a:srgbClr val="FFFF00"/>
                </a:solidFill>
              </a:rPr>
              <a:t>2. </a:t>
            </a:r>
            <a:r>
              <a:rPr lang="ru-RU" sz="2400" b="1" i="1" dirty="0">
                <a:solidFill>
                  <a:srgbClr val="FFFF00"/>
                </a:solidFill>
              </a:rPr>
              <a:t>Что такое </a:t>
            </a:r>
            <a:r>
              <a:rPr lang="ru-RU" sz="2400" b="1" i="1" dirty="0" smtClean="0">
                <a:solidFill>
                  <a:srgbClr val="FFFF00"/>
                </a:solidFill>
              </a:rPr>
              <a:t>деятельность</a:t>
            </a:r>
            <a:r>
              <a:rPr lang="ru-RU" sz="2400" b="1" i="1" dirty="0">
                <a:solidFill>
                  <a:srgbClr val="FFFF00"/>
                </a:solidFill>
              </a:rPr>
              <a:t>?</a:t>
            </a:r>
            <a:endParaRPr lang="ru-RU" sz="2400" b="1" dirty="0">
              <a:solidFill>
                <a:srgbClr val="FFFF00"/>
              </a:solidFill>
            </a:endParaRPr>
          </a:p>
          <a:p>
            <a:pPr lvl="0"/>
            <a:r>
              <a:rPr lang="ru-RU" sz="2400" b="1" i="1" dirty="0">
                <a:solidFill>
                  <a:srgbClr val="FFFF00"/>
                </a:solidFill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</a:rPr>
              <a:t>3.Что </a:t>
            </a:r>
            <a:r>
              <a:rPr lang="ru-RU" sz="2400" b="1" i="1" dirty="0">
                <a:solidFill>
                  <a:srgbClr val="FFFF00"/>
                </a:solidFill>
              </a:rPr>
              <a:t>такое цель?</a:t>
            </a:r>
            <a:endParaRPr lang="ru-RU" sz="2400" b="1" dirty="0">
              <a:solidFill>
                <a:srgbClr val="FFFF00"/>
              </a:solidFill>
            </a:endParaRPr>
          </a:p>
          <a:p>
            <a:pPr lvl="0"/>
            <a:r>
              <a:rPr lang="ru-RU" sz="2400" b="1" i="1" dirty="0">
                <a:solidFill>
                  <a:srgbClr val="FFFF00"/>
                </a:solidFill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</a:rPr>
              <a:t>4.Что </a:t>
            </a:r>
            <a:r>
              <a:rPr lang="ru-RU" sz="2400" b="1" i="1" dirty="0">
                <a:solidFill>
                  <a:srgbClr val="FFFF00"/>
                </a:solidFill>
              </a:rPr>
              <a:t>такое практика?</a:t>
            </a:r>
            <a:endParaRPr lang="ru-RU" sz="2400" b="1" dirty="0">
              <a:solidFill>
                <a:srgbClr val="FFFF00"/>
              </a:solidFill>
            </a:endParaRPr>
          </a:p>
          <a:p>
            <a:pPr lvl="0"/>
            <a:r>
              <a:rPr lang="ru-RU" sz="2400" b="1" i="1" dirty="0">
                <a:solidFill>
                  <a:srgbClr val="FFFF00"/>
                </a:solidFill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</a:rPr>
              <a:t>5.Что </a:t>
            </a:r>
            <a:r>
              <a:rPr lang="ru-RU" sz="2400" b="1" i="1" dirty="0">
                <a:solidFill>
                  <a:srgbClr val="FFFF00"/>
                </a:solidFill>
              </a:rPr>
              <a:t>такое средства??</a:t>
            </a:r>
            <a:endParaRPr lang="ru-RU" sz="2400" b="1" dirty="0">
              <a:solidFill>
                <a:srgbClr val="FFFF00"/>
              </a:solidFill>
            </a:endParaRPr>
          </a:p>
          <a:p>
            <a:pPr lvl="0"/>
            <a:r>
              <a:rPr lang="ru-RU" sz="2400" b="1" i="1" dirty="0">
                <a:solidFill>
                  <a:srgbClr val="FFFF00"/>
                </a:solidFill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</a:rPr>
              <a:t>6.Что </a:t>
            </a:r>
            <a:r>
              <a:rPr lang="ru-RU" sz="2400" b="1" i="1" dirty="0">
                <a:solidFill>
                  <a:srgbClr val="FFFF00"/>
                </a:solidFill>
              </a:rPr>
              <a:t>такое технология?</a:t>
            </a:r>
            <a:endParaRPr lang="ru-RU" sz="2400" b="1" dirty="0">
              <a:solidFill>
                <a:srgbClr val="FFFF00"/>
              </a:solidFill>
            </a:endParaRPr>
          </a:p>
          <a:p>
            <a:pPr lvl="0"/>
            <a:r>
              <a:rPr lang="ru-RU" sz="2400" b="1" i="1" dirty="0" smtClean="0">
                <a:solidFill>
                  <a:srgbClr val="FFFF00"/>
                </a:solidFill>
              </a:rPr>
              <a:t>7.Перечислите </a:t>
            </a:r>
            <a:r>
              <a:rPr lang="ru-RU" sz="2400" b="1" i="1" dirty="0">
                <a:solidFill>
                  <a:srgbClr val="FFFF00"/>
                </a:solidFill>
              </a:rPr>
              <a:t>факторы, определяющие эффективность  деятельности.</a:t>
            </a:r>
            <a:endParaRPr lang="ru-RU" sz="2400" b="1" dirty="0">
              <a:solidFill>
                <a:srgbClr val="FFFF00"/>
              </a:solidFill>
            </a:endParaRPr>
          </a:p>
          <a:p>
            <a:r>
              <a:rPr lang="ru-RU" sz="2000" b="1" i="1" dirty="0">
                <a:solidFill>
                  <a:srgbClr val="FFFF00"/>
                </a:solidFill>
              </a:rPr>
              <a:t> </a:t>
            </a:r>
            <a:endParaRPr lang="ru-RU" sz="2000" b="1" dirty="0">
              <a:solidFill>
                <a:srgbClr val="FFFF00"/>
              </a:solidFill>
            </a:endParaRPr>
          </a:p>
          <a:p>
            <a:r>
              <a:rPr lang="ru-RU" b="1" i="1" dirty="0">
                <a:solidFill>
                  <a:srgbClr val="C00000"/>
                </a:solidFill>
              </a:rPr>
              <a:t> 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119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815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740915" cy="639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399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89"/>
            <a:ext cx="8964488" cy="671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649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712968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967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3" y="188640"/>
            <a:ext cx="8836925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1970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95" y="188640"/>
            <a:ext cx="8548893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4395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3" y="188640"/>
            <a:ext cx="9016437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537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96944" cy="6568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099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i="1" dirty="0"/>
              <a:t>у</a:t>
            </a:r>
            <a:r>
              <a:rPr lang="ru-RU" sz="4000" b="1" i="1" dirty="0" smtClean="0"/>
              <a:t>чение   об </a:t>
            </a:r>
            <a:r>
              <a:rPr lang="ru-RU" sz="4000" b="1" i="1" dirty="0"/>
              <a:t>эффективности человеческой практической деятельности и о реализации ценностей.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 smtClean="0">
                <a:solidFill>
                  <a:srgbClr val="C00000"/>
                </a:solidFill>
              </a:rPr>
              <a:t>Праксиоло́гия</a:t>
            </a:r>
            <a:r>
              <a:rPr lang="ru-RU" sz="4800" dirty="0" smtClean="0">
                <a:solidFill>
                  <a:srgbClr val="C00000"/>
                </a:solidFill>
              </a:rPr>
              <a:t> - 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7928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Контроль: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59936" cy="51872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1.Что такое военная служба?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Каковы цели военной службы?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Чем военная служба отличается от других видов федеральной службы?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059936" cy="511527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Назовите правовые основы военной службы?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Назовите субъекты военной организации РФ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Назовите виды военной службы.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5299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34" y="116632"/>
            <a:ext cx="868374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229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03515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/>
              <a:t>  </a:t>
            </a:r>
            <a:r>
              <a:rPr lang="ru-RU" i="1" dirty="0" smtClean="0"/>
              <a:t>в</a:t>
            </a:r>
            <a:r>
              <a:rPr lang="ru-RU" b="1" i="1" dirty="0"/>
              <a:t>  поиске,  отборе  и  внедрении в образовательную практику разнообразных  средств,  необходимых  для  ее  осуществления с позиций </a:t>
            </a:r>
            <a:r>
              <a:rPr lang="ru-RU" b="1" i="1" dirty="0" smtClean="0"/>
              <a:t>           категорий</a:t>
            </a:r>
            <a:r>
              <a:rPr lang="ru-RU" b="1" i="1" dirty="0"/>
              <a:t> </a:t>
            </a:r>
            <a:endParaRPr lang="ru-RU" b="1" i="1" dirty="0" smtClean="0"/>
          </a:p>
          <a:p>
            <a:r>
              <a:rPr lang="ru-RU" b="1" i="1" dirty="0" smtClean="0">
                <a:solidFill>
                  <a:srgbClr val="FFFF00"/>
                </a:solidFill>
              </a:rPr>
              <a:t>«рациональность</a:t>
            </a:r>
            <a:r>
              <a:rPr lang="ru-RU" b="1" i="1" dirty="0">
                <a:solidFill>
                  <a:srgbClr val="FFFF00"/>
                </a:solidFill>
              </a:rPr>
              <a:t>», </a:t>
            </a:r>
            <a:endParaRPr lang="ru-RU" b="1" i="1" dirty="0" smtClean="0">
              <a:solidFill>
                <a:srgbClr val="FFFF00"/>
              </a:solidFill>
            </a:endParaRPr>
          </a:p>
          <a:p>
            <a:r>
              <a:rPr lang="ru-RU" b="1" i="1" dirty="0" smtClean="0">
                <a:solidFill>
                  <a:srgbClr val="FFFF00"/>
                </a:solidFill>
              </a:rPr>
              <a:t>«</a:t>
            </a:r>
            <a:r>
              <a:rPr lang="ru-RU" b="1" i="1" dirty="0">
                <a:solidFill>
                  <a:srgbClr val="FFFF00"/>
                </a:solidFill>
              </a:rPr>
              <a:t>эффективность»,  </a:t>
            </a:r>
            <a:endParaRPr lang="ru-RU" b="1" i="1" dirty="0" smtClean="0">
              <a:solidFill>
                <a:srgbClr val="FFFF00"/>
              </a:solidFill>
            </a:endParaRPr>
          </a:p>
          <a:p>
            <a:r>
              <a:rPr lang="ru-RU" b="1" i="1" dirty="0" smtClean="0">
                <a:solidFill>
                  <a:srgbClr val="FFFF00"/>
                </a:solidFill>
              </a:rPr>
              <a:t>«</a:t>
            </a:r>
            <a:r>
              <a:rPr lang="ru-RU" b="1" i="1" dirty="0">
                <a:solidFill>
                  <a:srgbClr val="FFFF00"/>
                </a:solidFill>
              </a:rPr>
              <a:t>технологичность», </a:t>
            </a:r>
            <a:endParaRPr lang="ru-RU" b="1" i="1" dirty="0" smtClean="0">
              <a:solidFill>
                <a:srgbClr val="FFFF00"/>
              </a:solidFill>
            </a:endParaRPr>
          </a:p>
          <a:p>
            <a:r>
              <a:rPr lang="ru-RU" b="1" i="1" dirty="0" smtClean="0">
                <a:solidFill>
                  <a:srgbClr val="FFFF00"/>
                </a:solidFill>
              </a:rPr>
              <a:t>«</a:t>
            </a:r>
            <a:r>
              <a:rPr lang="ru-RU" b="1" i="1" dirty="0">
                <a:solidFill>
                  <a:srgbClr val="FFFF00"/>
                </a:solidFill>
              </a:rPr>
              <a:t>эстетичность</a:t>
            </a:r>
            <a:r>
              <a:rPr lang="ru-RU" b="1" i="1" dirty="0" smtClean="0">
                <a:solidFill>
                  <a:srgbClr val="FFFF00"/>
                </a:solidFill>
              </a:rPr>
              <a:t>»,</a:t>
            </a:r>
          </a:p>
          <a:p>
            <a:r>
              <a:rPr lang="ru-RU" b="1" i="1" dirty="0">
                <a:solidFill>
                  <a:srgbClr val="FFFF00"/>
                </a:solidFill>
              </a:rPr>
              <a:t> «</a:t>
            </a:r>
            <a:r>
              <a:rPr lang="ru-RU" b="1" i="1" dirty="0" err="1">
                <a:solidFill>
                  <a:srgbClr val="FFFF00"/>
                </a:solidFill>
              </a:rPr>
              <a:t>валеологичность</a:t>
            </a:r>
            <a:r>
              <a:rPr lang="ru-RU" b="1" i="1" dirty="0">
                <a:solidFill>
                  <a:srgbClr val="FFFF00"/>
                </a:solidFill>
              </a:rPr>
              <a:t>». </a:t>
            </a:r>
            <a:endParaRPr lang="ru-RU" b="1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3644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Сущность</a:t>
            </a:r>
            <a:r>
              <a:rPr lang="ru-RU" sz="2800" b="1" dirty="0">
                <a:solidFill>
                  <a:srgbClr val="C00000"/>
                </a:solidFill>
              </a:rPr>
              <a:t>  </a:t>
            </a:r>
            <a:r>
              <a:rPr lang="ru-RU" sz="2800" b="1" dirty="0" err="1">
                <a:solidFill>
                  <a:srgbClr val="C00000"/>
                </a:solidFill>
              </a:rPr>
              <a:t>праксиологического</a:t>
            </a:r>
            <a:r>
              <a:rPr lang="ru-RU" sz="2800" b="1" dirty="0">
                <a:solidFill>
                  <a:srgbClr val="C00000"/>
                </a:solidFill>
              </a:rPr>
              <a:t>  подхода  к  </a:t>
            </a:r>
            <a:r>
              <a:rPr lang="ru-RU" sz="2800" b="1" dirty="0" err="1" smtClean="0">
                <a:solidFill>
                  <a:srgbClr val="C00000"/>
                </a:solidFill>
              </a:rPr>
              <a:t>орга</a:t>
            </a:r>
            <a:r>
              <a:rPr lang="ru-RU" sz="2800" b="1" dirty="0" smtClean="0">
                <a:solidFill>
                  <a:srgbClr val="C00000"/>
                </a:solidFill>
              </a:rPr>
              <a:t> - </a:t>
            </a:r>
            <a:r>
              <a:rPr lang="ru-RU" sz="2800" b="1" dirty="0" err="1" smtClean="0">
                <a:solidFill>
                  <a:srgbClr val="C00000"/>
                </a:solidFill>
              </a:rPr>
              <a:t>низации</a:t>
            </a:r>
            <a:r>
              <a:rPr lang="ru-RU" sz="2800" b="1" dirty="0">
                <a:solidFill>
                  <a:srgbClr val="C00000"/>
                </a:solidFill>
              </a:rPr>
              <a:t>  профессиональной  подготовки  специалистов  состоит</a:t>
            </a:r>
          </a:p>
        </p:txBody>
      </p:sp>
    </p:spTree>
    <p:extLst>
      <p:ext uri="{BB962C8B-B14F-4D97-AF65-F5344CB8AC3E}">
        <p14:creationId xmlns:p14="http://schemas.microsoft.com/office/powerpoint/2010/main" val="1324284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— </a:t>
            </a:r>
            <a:r>
              <a:rPr lang="ru-RU" b="1" dirty="0">
                <a:solidFill>
                  <a:srgbClr val="FFC000"/>
                </a:solidFill>
              </a:rPr>
              <a:t>это целенаправленное преобразование человеком природной и социальной действительности. </a:t>
            </a:r>
            <a:endParaRPr lang="ru-RU" b="1" dirty="0" smtClean="0">
              <a:solidFill>
                <a:srgbClr val="FFC000"/>
              </a:solidFill>
            </a:endParaRPr>
          </a:p>
          <a:p>
            <a:pPr algn="ctr"/>
            <a:r>
              <a:rPr lang="ru-RU" b="1" dirty="0" smtClean="0"/>
              <a:t>Социально-педагогическая </a:t>
            </a:r>
            <a:r>
              <a:rPr lang="ru-RU" b="1" dirty="0"/>
              <a:t>деятельность </a:t>
            </a:r>
            <a:r>
              <a:rPr lang="ru-RU" b="1" dirty="0" smtClean="0"/>
              <a:t>(в том числе подготовка военнослужащих)представляет </a:t>
            </a:r>
            <a:r>
              <a:rPr lang="ru-RU" b="1" dirty="0"/>
              <a:t>собой </a:t>
            </a:r>
            <a:r>
              <a:rPr lang="ru-RU" b="1" u="sng" dirty="0"/>
              <a:t>целенаправленные</a:t>
            </a:r>
            <a:r>
              <a:rPr lang="ru-RU" b="1" dirty="0"/>
              <a:t> действия субъекта, включающие социально-педагогическую цель, средства, процесс деятельности в определенных социокультурных условиях, ориентированные на соответствующий результат.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Деятельность -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881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Цель: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FFC000"/>
                </a:solidFill>
              </a:rPr>
              <a:t>это </a:t>
            </a:r>
            <a:r>
              <a:rPr lang="ru-RU" sz="3200" b="1" dirty="0">
                <a:solidFill>
                  <a:srgbClr val="FFC000"/>
                </a:solidFill>
              </a:rPr>
              <a:t>идеальное представление результата деятельности субъекта</a:t>
            </a:r>
            <a:r>
              <a:rPr lang="ru-RU" b="1" dirty="0">
                <a:solidFill>
                  <a:srgbClr val="FFC000"/>
                </a:solidFill>
              </a:rPr>
              <a:t>. </a:t>
            </a:r>
          </a:p>
          <a:p>
            <a:pPr algn="ctr"/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76672"/>
            <a:ext cx="48245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081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084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i="1" dirty="0" smtClean="0">
                <a:solidFill>
                  <a:srgbClr val="C00000"/>
                </a:solidFill>
              </a:rPr>
              <a:t/>
            </a:r>
            <a:br>
              <a:rPr lang="ru-RU" sz="2700" b="1" i="1" dirty="0" smtClean="0">
                <a:solidFill>
                  <a:srgbClr val="C00000"/>
                </a:solidFill>
              </a:rPr>
            </a:br>
            <a:r>
              <a:rPr lang="ru-RU" sz="2700" b="1" i="1" dirty="0">
                <a:solidFill>
                  <a:srgbClr val="C00000"/>
                </a:solidFill>
              </a:rPr>
              <a:t/>
            </a:r>
            <a:br>
              <a:rPr lang="ru-RU" sz="2700" b="1" i="1" dirty="0">
                <a:solidFill>
                  <a:srgbClr val="C00000"/>
                </a:solidFill>
              </a:rPr>
            </a:br>
            <a:r>
              <a:rPr lang="ru-RU" sz="2700" b="1" i="1" dirty="0" smtClean="0">
                <a:solidFill>
                  <a:srgbClr val="C00000"/>
                </a:solidFill>
              </a:rPr>
              <a:t/>
            </a:r>
            <a:br>
              <a:rPr lang="ru-RU" sz="2700" b="1" i="1" dirty="0" smtClean="0">
                <a:solidFill>
                  <a:srgbClr val="C00000"/>
                </a:solidFill>
              </a:rPr>
            </a:br>
            <a:r>
              <a:rPr lang="ru-RU" sz="2700" b="1" i="1" dirty="0" smtClean="0">
                <a:solidFill>
                  <a:srgbClr val="C00000"/>
                </a:solidFill>
              </a:rPr>
              <a:t>Средства </a:t>
            </a:r>
            <a:r>
              <a:rPr lang="ru-RU" sz="2700" b="1" i="1" dirty="0">
                <a:solidFill>
                  <a:srgbClr val="C00000"/>
                </a:solidFill>
              </a:rPr>
              <a:t>—</a:t>
            </a:r>
            <a:r>
              <a:rPr lang="ru-RU" sz="2700" b="1" dirty="0">
                <a:solidFill>
                  <a:srgbClr val="C00000"/>
                </a:solidFill>
              </a:rPr>
              <a:t> это то, что субъект выбирает для использования в процессе деятельности и посредством чего он добивается достижения цели.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C000"/>
                </a:solidFill>
              </a:rPr>
              <a:t>По </a:t>
            </a:r>
            <a:r>
              <a:rPr lang="ru-RU" b="1" dirty="0">
                <a:solidFill>
                  <a:srgbClr val="FFC000"/>
                </a:solidFill>
              </a:rPr>
              <a:t>своей социальной значимости цели и средства их достижения могут быть</a:t>
            </a:r>
            <a:r>
              <a:rPr lang="ru-RU" dirty="0"/>
              <a:t>: </a:t>
            </a: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 smtClean="0"/>
              <a:t>приемлемыми </a:t>
            </a:r>
            <a:r>
              <a:rPr lang="ru-RU" b="1" i="1" dirty="0"/>
              <a:t>для </a:t>
            </a:r>
            <a:r>
              <a:rPr lang="ru-RU" b="1" i="1" dirty="0" smtClean="0"/>
              <a:t>данной ситуации</a:t>
            </a:r>
            <a:r>
              <a:rPr lang="ru-RU" dirty="0"/>
              <a:t>;</a:t>
            </a:r>
          </a:p>
          <a:p>
            <a:pPr lvl="0"/>
            <a:r>
              <a:rPr lang="ru-RU" b="1" i="1" dirty="0"/>
              <a:t> принятыми в обществе</a:t>
            </a:r>
            <a:r>
              <a:rPr lang="ru-RU" dirty="0"/>
              <a:t>, </a:t>
            </a:r>
            <a:r>
              <a:rPr lang="ru-RU" b="1" i="1" dirty="0"/>
              <a:t>профессиональной среде</a:t>
            </a:r>
            <a:r>
              <a:rPr lang="ru-RU" dirty="0"/>
              <a:t>; </a:t>
            </a:r>
          </a:p>
          <a:p>
            <a:pPr lvl="0"/>
            <a:r>
              <a:rPr lang="ru-RU" b="1" i="1" dirty="0"/>
              <a:t>новыми, нетипичными, неординарными, но эффективными и характеризующими своеобразие творческой личности;</a:t>
            </a:r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556792"/>
            <a:ext cx="3992120" cy="4539208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b="1" i="1" dirty="0">
                <a:solidFill>
                  <a:srgbClr val="FFFF00"/>
                </a:solidFill>
              </a:rPr>
              <a:t>неприемлемыми для социальной среды</a:t>
            </a:r>
            <a:r>
              <a:rPr lang="ru-RU" dirty="0"/>
              <a:t>, </a:t>
            </a:r>
            <a:r>
              <a:rPr lang="ru-RU" b="1" dirty="0"/>
              <a:t>противоречащими ее нормам и правилам, характерными для асоциальной личности (для такой личности любые средства приемлемы, лишь бы они обеспечивали достижение прогнозируемого результата).</a:t>
            </a:r>
          </a:p>
          <a:p>
            <a:pPr marL="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640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Практика и технология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3500" b="1" i="1" dirty="0">
                <a:solidFill>
                  <a:srgbClr val="FFC000"/>
                </a:solidFill>
              </a:rPr>
              <a:t>Практика- </a:t>
            </a:r>
            <a:r>
              <a:rPr lang="ru-RU" sz="3500" dirty="0"/>
              <a:t>любая деятельность носит процессуальный характер и может быть представлена в виде технологии.</a:t>
            </a:r>
          </a:p>
          <a:p>
            <a:r>
              <a:rPr lang="ru-RU" b="1" i="1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3000" b="1" i="1" dirty="0">
                <a:solidFill>
                  <a:srgbClr val="FFFF00"/>
                </a:solidFill>
              </a:rPr>
              <a:t>Технология</a:t>
            </a:r>
            <a:r>
              <a:rPr lang="ru-RU" i="1" dirty="0"/>
              <a:t> </a:t>
            </a:r>
            <a:r>
              <a:rPr lang="ru-RU" b="1" i="1" dirty="0"/>
              <a:t>(</a:t>
            </a:r>
            <a:r>
              <a:rPr lang="ru-RU" dirty="0"/>
              <a:t>от греч. </a:t>
            </a:r>
            <a:r>
              <a:rPr lang="ru-RU" dirty="0" err="1"/>
              <a:t>techne</a:t>
            </a:r>
            <a:r>
              <a:rPr lang="ru-RU" dirty="0"/>
              <a:t> — искусство, мастерство, умение и </a:t>
            </a:r>
            <a:r>
              <a:rPr lang="ru-RU" dirty="0" err="1"/>
              <a:t>logos</a:t>
            </a:r>
            <a:r>
              <a:rPr lang="ru-RU" dirty="0"/>
              <a:t> — наука, учение или </a:t>
            </a:r>
            <a:r>
              <a:rPr lang="ru-RU" dirty="0" err="1"/>
              <a:t>loike</a:t>
            </a:r>
            <a:r>
              <a:rPr lang="ru-RU" dirty="0"/>
              <a:t> — разумность, внутренняя закономерность, последовательность) </a:t>
            </a:r>
            <a:r>
              <a:rPr lang="ru-RU" b="1" i="1" dirty="0"/>
              <a:t>— </a:t>
            </a:r>
            <a:r>
              <a:rPr lang="ru-RU" b="1" i="1" dirty="0">
                <a:solidFill>
                  <a:srgbClr val="FFC000"/>
                </a:solidFill>
              </a:rPr>
              <a:t>наука о мастерстве, искусстве практической деятельности. </a:t>
            </a:r>
            <a:endParaRPr lang="ru-RU" b="1" dirty="0">
              <a:solidFill>
                <a:srgbClr val="FFC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932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Деятельность должна быть: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4294967295"/>
          </p:nvPr>
        </p:nvSpPr>
        <p:spPr>
          <a:xfrm>
            <a:off x="0" y="908720"/>
            <a:ext cx="8964488" cy="526348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dirty="0">
                <a:solidFill>
                  <a:srgbClr val="C00000"/>
                </a:solidFill>
              </a:rPr>
              <a:t>результативной </a:t>
            </a:r>
            <a:r>
              <a:rPr lang="ru-RU" dirty="0"/>
              <a:t>— ориентироваться на достижение конкретного </a:t>
            </a:r>
            <a:r>
              <a:rPr lang="ru-RU" dirty="0" smtClean="0"/>
              <a:t>результата; </a:t>
            </a:r>
            <a:endParaRPr lang="ru-RU" dirty="0"/>
          </a:p>
          <a:p>
            <a:pPr lvl="0"/>
            <a:r>
              <a:rPr lang="ru-RU" b="1" dirty="0">
                <a:solidFill>
                  <a:srgbClr val="C00000"/>
                </a:solidFill>
              </a:rPr>
              <a:t>качественной</a:t>
            </a:r>
            <a:r>
              <a:rPr lang="ru-RU" b="1" dirty="0"/>
              <a:t>,</a:t>
            </a:r>
            <a:r>
              <a:rPr lang="ru-RU" dirty="0"/>
              <a:t> характеризующей качество социально-педагогической деятельности и качество результата этой деятельности. </a:t>
            </a:r>
          </a:p>
          <a:p>
            <a:pPr lvl="0"/>
            <a:r>
              <a:rPr lang="ru-RU" b="1" dirty="0">
                <a:solidFill>
                  <a:srgbClr val="C00000"/>
                </a:solidFill>
              </a:rPr>
              <a:t>продуктивной</a:t>
            </a:r>
            <a:r>
              <a:rPr lang="ru-RU" b="1" dirty="0"/>
              <a:t> («успешной») или плодотворной</a:t>
            </a:r>
            <a:r>
              <a:rPr lang="ru-RU" dirty="0"/>
              <a:t> — обеспечивать наиболее полное достижение поставленной цели </a:t>
            </a:r>
            <a:endParaRPr lang="ru-RU" dirty="0" smtClean="0"/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b="1" dirty="0">
                <a:solidFill>
                  <a:srgbClr val="C00000"/>
                </a:solidFill>
              </a:rPr>
              <a:t>чистой» </a:t>
            </a:r>
            <a:r>
              <a:rPr lang="ru-RU" b="1" dirty="0"/>
              <a:t>— максимально избегать не предусмотренных </a:t>
            </a:r>
            <a:r>
              <a:rPr lang="ru-RU" b="1" dirty="0" smtClean="0"/>
              <a:t>действий</a:t>
            </a:r>
            <a:r>
              <a:rPr lang="ru-RU" dirty="0" smtClean="0"/>
              <a:t> 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b="1" dirty="0">
                <a:solidFill>
                  <a:srgbClr val="C00000"/>
                </a:solidFill>
              </a:rPr>
              <a:t>надежной» </a:t>
            </a:r>
            <a:r>
              <a:rPr lang="ru-RU" b="1" dirty="0"/>
              <a:t>— приемы деятельности тем более надежны, чем больше объективная возможность</a:t>
            </a:r>
            <a:r>
              <a:rPr lang="ru-RU" dirty="0"/>
              <a:t> достижения ими намеченного результата. </a:t>
            </a:r>
            <a:r>
              <a:rPr lang="ru-RU" b="1" dirty="0" smtClean="0">
                <a:solidFill>
                  <a:srgbClr val="C00000"/>
                </a:solidFill>
              </a:rPr>
              <a:t>последовательной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—</a:t>
            </a:r>
            <a:r>
              <a:rPr lang="ru-RU" dirty="0"/>
              <a:t> носить технологический характер. </a:t>
            </a:r>
          </a:p>
          <a:p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4294967295"/>
          </p:nvPr>
        </p:nvSpPr>
        <p:spPr>
          <a:xfrm>
            <a:off x="9036496" y="4077072"/>
            <a:ext cx="107504" cy="1256928"/>
          </a:xfrm>
        </p:spPr>
        <p:txBody>
          <a:bodyPr>
            <a:normAutofit/>
          </a:bodyPr>
          <a:lstStyle/>
          <a:p>
            <a:pPr algn="ctr"/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6661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131</TotalTime>
  <Words>313</Words>
  <Application>Microsoft Office PowerPoint</Application>
  <PresentationFormat>Экран (4:3)</PresentationFormat>
  <Paragraphs>54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 ПРАКСИОЛОГИЯ  как совокупность представлений                                                                             об организации деятельности в военной сфере   </vt:lpstr>
      <vt:lpstr>Праксиоло́гия - </vt:lpstr>
      <vt:lpstr>Презентация PowerPoint</vt:lpstr>
      <vt:lpstr>  Сущность  праксиологического  подхода  к  орга - низации  профессиональной  подготовки  специалистов  состоит</vt:lpstr>
      <vt:lpstr>Деятельность -</vt:lpstr>
      <vt:lpstr>Цель:</vt:lpstr>
      <vt:lpstr>   Средства — это то, что субъект выбирает для использования в процессе деятельности и посредством чего он добивается достижения цели. </vt:lpstr>
      <vt:lpstr>Практика и технология</vt:lpstr>
      <vt:lpstr>Деятельность должна быть:</vt:lpstr>
      <vt:lpstr>Вывод:</vt:lpstr>
      <vt:lpstr>Контрольные вопросы: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Контроль: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ПРАКСИОЛОГИЯ  как совокупность представлений                                                                             об организации деятельности в военной сфере   </dc:title>
  <dc:creator>Людмила</dc:creator>
  <cp:lastModifiedBy>user</cp:lastModifiedBy>
  <cp:revision>13</cp:revision>
  <dcterms:created xsi:type="dcterms:W3CDTF">2025-01-31T06:43:42Z</dcterms:created>
  <dcterms:modified xsi:type="dcterms:W3CDTF">2025-01-31T09:06:21Z</dcterms:modified>
</cp:coreProperties>
</file>