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80" r:id="rId3"/>
    <p:sldId id="279" r:id="rId4"/>
    <p:sldId id="278" r:id="rId5"/>
    <p:sldId id="277" r:id="rId6"/>
    <p:sldId id="258" r:id="rId7"/>
    <p:sldId id="282" r:id="rId8"/>
    <p:sldId id="281" r:id="rId9"/>
    <p:sldId id="276" r:id="rId10"/>
    <p:sldId id="275" r:id="rId11"/>
    <p:sldId id="291" r:id="rId12"/>
    <p:sldId id="259" r:id="rId13"/>
    <p:sldId id="287" r:id="rId14"/>
    <p:sldId id="295" r:id="rId15"/>
    <p:sldId id="297" r:id="rId16"/>
    <p:sldId id="292" r:id="rId17"/>
    <p:sldId id="293" r:id="rId18"/>
    <p:sldId id="294" r:id="rId19"/>
    <p:sldId id="289" r:id="rId20"/>
    <p:sldId id="288" r:id="rId21"/>
    <p:sldId id="285" r:id="rId22"/>
    <p:sldId id="296" r:id="rId23"/>
    <p:sldId id="28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157" autoAdjust="0"/>
  </p:normalViewPr>
  <p:slideViewPr>
    <p:cSldViewPr>
      <p:cViewPr varScale="1">
        <p:scale>
          <a:sx n="68" d="100"/>
          <a:sy n="68" d="100"/>
        </p:scale>
        <p:origin x="-159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FD9581-7BCA-47D3-BC2C-DED5A2EA7CF4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114BFC-9F90-488F-95B1-18AB7C5921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99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1"/>
            <a:ext cx="7772400" cy="2691730"/>
          </a:xfrm>
        </p:spPr>
        <p:txBody>
          <a:bodyPr/>
          <a:lstStyle/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96952"/>
            <a:ext cx="6400800" cy="2032249"/>
          </a:xfrm>
        </p:spPr>
        <p:txBody>
          <a:bodyPr>
            <a:normAutofit fontScale="70000" lnSpcReduction="20000"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«ВООРУЖЕННЫЕ СИЛЫ».</a:t>
            </a:r>
          </a:p>
          <a:p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ОТЕЧЕСТВЕННАЯ</a:t>
            </a:r>
          </a:p>
          <a:p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ВОИНСКАЯ СЛУЖБА В 9-15 вв. </a:t>
            </a:r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1470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556792"/>
            <a:ext cx="7408333" cy="4569371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/>
                <a:ea typeface="Calibri"/>
              </a:rPr>
              <a:t> Первые постоянные стрелецкие части были сформированы при </a:t>
            </a:r>
            <a:r>
              <a:rPr lang="ru-RU" b="1" dirty="0">
                <a:latin typeface="Times New Roman"/>
                <a:ea typeface="Calibri"/>
              </a:rPr>
              <a:t>Иване Грозном     (около 1550 года). </a:t>
            </a:r>
            <a:endParaRPr lang="ru-RU" dirty="0">
              <a:latin typeface="Times New Roman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</a:rPr>
              <a:t>В период </a:t>
            </a:r>
            <a:r>
              <a:rPr lang="ru-RU" b="1" dirty="0">
                <a:latin typeface="Times New Roman"/>
                <a:ea typeface="Calibri"/>
              </a:rPr>
              <a:t>1631- 1634гг</a:t>
            </a:r>
            <a:r>
              <a:rPr lang="ru-RU" dirty="0">
                <a:latin typeface="Times New Roman"/>
                <a:ea typeface="Calibri"/>
              </a:rPr>
              <a:t>. в Московском государстве появились полки нового строя по образцу западноевропейских армий. Офицерами в полках нового строя были находившиеся на военной службе </a:t>
            </a:r>
            <a:r>
              <a:rPr lang="ru-RU" b="1" dirty="0">
                <a:latin typeface="Times New Roman"/>
                <a:ea typeface="Calibri"/>
              </a:rPr>
              <a:t>иноземцы.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0244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Стрелецкие войска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497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0244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 </a:t>
            </a:r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–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основатель   регулярной армии и флота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8784976" cy="5040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73004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720080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i="1" dirty="0" smtClean="0">
                <a:solidFill>
                  <a:srgbClr val="C00000"/>
                </a:solidFill>
                <a:latin typeface="Times New Roman"/>
                <a:ea typeface="Calibri"/>
              </a:rPr>
              <a:t/>
            </a:r>
            <a:br>
              <a:rPr lang="ru-RU" sz="3600" b="1" i="1" dirty="0" smtClean="0">
                <a:solidFill>
                  <a:srgbClr val="C00000"/>
                </a:solidFill>
                <a:latin typeface="Times New Roman"/>
                <a:ea typeface="Calibri"/>
              </a:rPr>
            </a:br>
            <a:r>
              <a:rPr lang="ru-RU" sz="3600" b="1" i="1" dirty="0" smtClean="0">
                <a:solidFill>
                  <a:srgbClr val="C00000"/>
                </a:solidFill>
                <a:latin typeface="Times New Roman"/>
                <a:ea typeface="Calibri"/>
              </a:rPr>
              <a:t>Так все начиналось:</a:t>
            </a:r>
            <a:r>
              <a:rPr lang="ru-RU" b="1" i="1" dirty="0" smtClean="0">
                <a:latin typeface="Times New Roman"/>
                <a:ea typeface="Calibri"/>
              </a:rPr>
              <a:t>.</a:t>
            </a:r>
            <a:r>
              <a:rPr lang="ru-RU" sz="4000" dirty="0">
                <a:latin typeface="Times New Roman"/>
                <a:ea typeface="Times New Roman"/>
              </a:rPr>
              <a:t/>
            </a:r>
            <a:br>
              <a:rPr lang="ru-RU" sz="4000" dirty="0"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4211960" y="1124744"/>
            <a:ext cx="4392488" cy="5001736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b="1" dirty="0">
                <a:latin typeface="Times New Roman"/>
                <a:ea typeface="Calibri"/>
              </a:rPr>
              <a:t>Основы </a:t>
            </a:r>
            <a:r>
              <a:rPr lang="ru-RU" b="1" i="1" dirty="0">
                <a:latin typeface="Times New Roman"/>
                <a:ea typeface="Calibri"/>
              </a:rPr>
              <a:t>регулярной русской армии</a:t>
            </a:r>
            <a:r>
              <a:rPr lang="ru-RU" dirty="0">
                <a:latin typeface="Times New Roman"/>
                <a:ea typeface="Calibri"/>
              </a:rPr>
              <a:t> были заложены при Петре </a:t>
            </a:r>
            <a:r>
              <a:rPr lang="en-US" dirty="0">
                <a:latin typeface="Times New Roman"/>
                <a:ea typeface="Calibri"/>
              </a:rPr>
              <a:t>I</a:t>
            </a:r>
            <a:r>
              <a:rPr lang="ru-RU" dirty="0">
                <a:latin typeface="Times New Roman"/>
                <a:ea typeface="Calibri"/>
              </a:rPr>
              <a:t> в период с </a:t>
            </a:r>
            <a:r>
              <a:rPr lang="ru-RU" b="1" i="1" dirty="0">
                <a:latin typeface="Times New Roman"/>
                <a:ea typeface="Calibri"/>
              </a:rPr>
              <a:t>1701 по 1711г</a:t>
            </a:r>
            <a:r>
              <a:rPr lang="ru-RU" dirty="0">
                <a:latin typeface="Times New Roman"/>
                <a:ea typeface="Calibri"/>
              </a:rPr>
              <a:t>. Толчком к ускорению её создания  послужило поражение плохо обученных русских войск в </a:t>
            </a:r>
            <a:r>
              <a:rPr lang="ru-RU" b="1" i="1" dirty="0">
                <a:latin typeface="Times New Roman"/>
                <a:ea typeface="Calibri"/>
              </a:rPr>
              <a:t>1700г. в сражении со шведской армией под Нарвой</a:t>
            </a:r>
            <a:r>
              <a:rPr lang="ru-RU" dirty="0">
                <a:latin typeface="Times New Roman"/>
                <a:ea typeface="Calibri"/>
              </a:rPr>
              <a:t>. </a:t>
            </a:r>
            <a:endParaRPr lang="ru-RU" dirty="0" smtClean="0">
              <a:latin typeface="Times New Roman"/>
              <a:ea typeface="Calibri"/>
            </a:endParaRPr>
          </a:p>
          <a:p>
            <a:endParaRPr lang="ru-RU" dirty="0">
              <a:latin typeface="Times New Roman"/>
              <a:ea typeface="Calibri"/>
            </a:endParaRPr>
          </a:p>
          <a:p>
            <a:pPr algn="just"/>
            <a:r>
              <a:rPr lang="ru-RU" dirty="0" smtClean="0">
                <a:latin typeface="Times New Roman"/>
                <a:ea typeface="Calibri"/>
              </a:rPr>
              <a:t>Дворянское </a:t>
            </a:r>
            <a:r>
              <a:rPr lang="ru-RU" dirty="0">
                <a:latin typeface="Times New Roman"/>
                <a:ea typeface="Calibri"/>
              </a:rPr>
              <a:t>конница,  пехота и драгуны показали на поле боя полную беспомощность. Русская армия под Нарвой потеряла </a:t>
            </a:r>
            <a:r>
              <a:rPr lang="ru-RU" b="1" dirty="0">
                <a:latin typeface="Times New Roman"/>
                <a:ea typeface="Calibri"/>
              </a:rPr>
              <a:t>более 8 тысяч</a:t>
            </a:r>
            <a:r>
              <a:rPr lang="ru-RU" dirty="0">
                <a:latin typeface="Times New Roman"/>
                <a:ea typeface="Calibri"/>
              </a:rPr>
              <a:t> человек и всю артиллерию. </a:t>
            </a:r>
            <a:r>
              <a:rPr lang="ru-RU" b="1" i="1" dirty="0">
                <a:latin typeface="Times New Roman"/>
                <a:ea typeface="Calibri"/>
              </a:rPr>
              <a:t>В 1705г</a:t>
            </a:r>
            <a:r>
              <a:rPr lang="ru-RU" sz="2800" i="1" dirty="0">
                <a:latin typeface="Times New Roman"/>
                <a:ea typeface="Calibri"/>
              </a:rPr>
              <a:t>. </a:t>
            </a:r>
            <a:r>
              <a:rPr lang="ru-RU" dirty="0">
                <a:latin typeface="Times New Roman"/>
                <a:ea typeface="Calibri"/>
              </a:rPr>
              <a:t>Пётр </a:t>
            </a:r>
            <a:r>
              <a:rPr lang="en-US" dirty="0">
                <a:latin typeface="Times New Roman"/>
                <a:ea typeface="Calibri"/>
              </a:rPr>
              <a:t>I</a:t>
            </a:r>
            <a:r>
              <a:rPr lang="ru-RU" dirty="0">
                <a:latin typeface="Times New Roman"/>
                <a:ea typeface="Calibri"/>
              </a:rPr>
              <a:t> окончательно утвердил новую систему комплектования войск. В  армию стали набирать по принципу </a:t>
            </a:r>
            <a:r>
              <a:rPr lang="ru-RU" sz="2900" b="1" i="1" dirty="0">
                <a:latin typeface="Times New Roman"/>
                <a:ea typeface="Calibri"/>
              </a:rPr>
              <a:t>рекрутского набора</a:t>
            </a:r>
            <a:r>
              <a:rPr lang="ru-RU" sz="2900" dirty="0">
                <a:latin typeface="Times New Roman"/>
                <a:ea typeface="Calibri"/>
              </a:rPr>
              <a:t>, </a:t>
            </a:r>
            <a:r>
              <a:rPr lang="ru-RU" dirty="0">
                <a:latin typeface="Times New Roman"/>
                <a:ea typeface="Calibri"/>
              </a:rPr>
              <a:t>когда 10-20 крестьянских дворов по жребию поставляли одного человека на пожизненную военную службу. </a:t>
            </a:r>
            <a:r>
              <a:rPr lang="ru-RU" b="1" dirty="0">
                <a:latin typeface="Times New Roman"/>
                <a:ea typeface="Calibri"/>
              </a:rPr>
              <a:t>Введение рекрутской повинности позволило увеличить численность войск.</a:t>
            </a:r>
            <a:endParaRPr lang="ru-RU" b="1" dirty="0"/>
          </a:p>
        </p:txBody>
      </p:sp>
      <p:pic>
        <p:nvPicPr>
          <p:cNvPr id="7" name="Объект 6" descr="https://xn--80aabjhkiabkj9b0amel2g.xn--p1ai/static/part/3732-2190.jpg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3384376" cy="46805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91723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96" y="260647"/>
            <a:ext cx="8800703" cy="6600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50135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4"/>
            <a:ext cx="9144000" cy="685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64897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7809"/>
            <a:ext cx="8784976" cy="6531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18078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3802"/>
            <a:ext cx="9036496" cy="6774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73862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-3517"/>
            <a:ext cx="8856984" cy="708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73386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95" y="33431"/>
            <a:ext cx="8913480" cy="668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75052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1814"/>
            <a:ext cx="8640960" cy="6666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6998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628800"/>
            <a:ext cx="7408333" cy="4497363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Вооружённые силы (ВС) РФ – гос. военная организация, составляющая основу обороны страны. Они предназначены для отражения агрессии, направленной против РФ, вооружённой защиты целостности и неприкосновенности её территории, а также для выполнения задач в соответствии с международными договорами РФ. В исключительных случаях на основании Указа Президента РФ ВС могут привлекаться для обеспечения режима чрезвычайного положения.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1440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ВС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66007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12" y="0"/>
            <a:ext cx="9000044" cy="6413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96728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1"/>
            <a:ext cx="8424936" cy="6336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89388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5425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86551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0663"/>
            <a:ext cx="9753600" cy="730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6893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196752"/>
            <a:ext cx="8712967" cy="4929411"/>
          </a:xfrm>
        </p:spPr>
        <p:txBody>
          <a:bodyPr>
            <a:normAutofit/>
          </a:bodyPr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1)сдерживание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военных и военно-политических угроз безопасности РФ, включая обеспечение стратегической стабильности и территориальную оборону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страны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2)обеспечение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экономических и политических интересов РФ, что может включать в себя проведение по решению Президента РФ операций с использованием ВС;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3)осуществление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силовых операций мирного времени, включая выполнение РФ союзнических обязательств, осуществление миротворческих операций по мандату ООН или СНГ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4)применение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военной силы для нейтрализации военной угрозы, в т. ч. и в условиях применения оружия массового поражения.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задачи для ВС РФ сгруппированы по четырём направлениям:</a:t>
            </a:r>
            <a:r>
              <a:rPr lang="ru-RU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313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908720"/>
            <a:ext cx="8784975" cy="5217443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1)Конституция </a:t>
            </a:r>
            <a:r>
              <a:rPr lang="ru-RU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 (1993), </a:t>
            </a:r>
            <a:endParaRPr lang="ru-RU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2)Закон </a:t>
            </a:r>
            <a:r>
              <a:rPr lang="ru-RU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 «О безопасности» (1992</a:t>
            </a:r>
            <a:r>
              <a:rPr lang="ru-RU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</a:p>
          <a:p>
            <a:r>
              <a:rPr lang="ru-RU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Федеральные конституционные законы </a:t>
            </a:r>
            <a:r>
              <a:rPr lang="ru-RU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чрезвычайном положении» (2001), </a:t>
            </a:r>
            <a:endParaRPr lang="ru-RU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военном положении» (2002), </a:t>
            </a:r>
            <a:endParaRPr lang="ru-RU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ФЗ «</a:t>
            </a:r>
            <a:r>
              <a:rPr lang="ru-RU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государственном оборонном заказе» (1995), </a:t>
            </a:r>
            <a:endParaRPr lang="ru-RU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ФЗ «</a:t>
            </a:r>
            <a:r>
              <a:rPr lang="ru-RU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</a:t>
            </a:r>
            <a:r>
              <a:rPr lang="ru-RU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обороне» (1996), «О мобилизационной подготовке и мобилизации в РФ</a:t>
            </a:r>
            <a:r>
              <a:rPr lang="ru-RU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статусе военнослужащих» (1998</a:t>
            </a:r>
            <a:r>
              <a:rPr lang="ru-RU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ФЗ«О </a:t>
            </a:r>
            <a:r>
              <a:rPr lang="ru-RU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воинской обязанности и военной службе» (1998</a:t>
            </a:r>
            <a:r>
              <a:rPr lang="ru-RU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</a:p>
          <a:p>
            <a:r>
              <a:rPr lang="ru-RU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ФЗ«О </a:t>
            </a:r>
            <a:r>
              <a:rPr lang="ru-RU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ветеранах» (2000</a:t>
            </a:r>
            <a:r>
              <a:rPr lang="ru-RU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1440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Правовая основа ВС РФ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051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72008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ВС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179512" y="908720"/>
            <a:ext cx="4319335" cy="5217760"/>
          </a:xfrm>
        </p:spPr>
        <p:txBody>
          <a:bodyPr>
            <a:normAutofit fontScale="925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 РФ созданы в соответствии с Указом Президента РФ от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7.5.1992 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446, согласно которому в их состав были включены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военного управления,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объединения, соединения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воинские части, учреждения, организации, военно-учебные заведения ВС СССР, дислоцировавшиеся на территории РФ, а также за её пределами, но находившиеся к моменту подписания Указа под её юрисдикцией.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4" y="1124744"/>
            <a:ext cx="4391471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14723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70392"/>
          </a:xfrm>
        </p:spPr>
        <p:txBody>
          <a:bodyPr>
            <a:noAutofit/>
          </a:bodyPr>
          <a:lstStyle/>
          <a:p>
            <a:r>
              <a:rPr lang="ru-RU" sz="3200" b="1" i="1" dirty="0">
                <a:solidFill>
                  <a:srgbClr val="C00000"/>
                </a:solidFill>
                <a:latin typeface="Times New Roman"/>
                <a:ea typeface="Times New Roman"/>
                <a:cs typeface="+mn-cs"/>
              </a:rPr>
              <a:t>Допетровский 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/>
                <a:ea typeface="Times New Roman"/>
                <a:cs typeface="+mn-cs"/>
              </a:rPr>
              <a:t>период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179512" y="908720"/>
            <a:ext cx="4392488" cy="5616624"/>
          </a:xfrm>
        </p:spPr>
        <p:txBody>
          <a:bodyPr>
            <a:normAutofit fontScale="25000" lnSpcReduction="20000"/>
          </a:bodyPr>
          <a:lstStyle/>
          <a:p>
            <a:pPr>
              <a:spcAft>
                <a:spcPts val="0"/>
              </a:spcAft>
            </a:pPr>
            <a:r>
              <a:rPr lang="ru-RU" b="1" i="1" dirty="0" smtClean="0">
                <a:latin typeface="Times New Roman"/>
                <a:ea typeface="Times New Roman"/>
              </a:rPr>
              <a:t>.</a:t>
            </a:r>
            <a:endParaRPr lang="ru-RU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1200" dirty="0">
                <a:latin typeface="Times New Roman"/>
                <a:ea typeface="Times New Roman"/>
              </a:rPr>
              <a:t>На всех этапах  существования Российского государства населению постоянно приходилось ввести вооруженную борьбу, направленную на защиту своей земли от иностранных захватчиков. В древности вооруженная борьба за независимость велась только на суше, поэтому основным видом вооруженных сил были </a:t>
            </a:r>
            <a:r>
              <a:rPr lang="ru-RU" sz="11200" b="1" i="1" dirty="0">
                <a:latin typeface="Times New Roman"/>
                <a:ea typeface="Times New Roman"/>
              </a:rPr>
              <a:t>сухопутные войска</a:t>
            </a:r>
            <a:r>
              <a:rPr lang="ru-RU" sz="11200" dirty="0">
                <a:latin typeface="Times New Roman"/>
                <a:ea typeface="Times New Roman"/>
              </a:rPr>
              <a:t>. </a:t>
            </a:r>
            <a:endParaRPr lang="ru-RU" sz="11200" dirty="0" smtClean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endParaRPr lang="ru-RU" sz="4800" dirty="0" smtClean="0"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4800" dirty="0" smtClean="0">
                <a:latin typeface="Times New Roman"/>
                <a:ea typeface="Calibri"/>
              </a:rPr>
              <a:t>.</a:t>
            </a:r>
            <a:endParaRPr lang="ru-RU" sz="4800" dirty="0">
              <a:latin typeface="Times New Roman"/>
              <a:ea typeface="Times New Roman"/>
            </a:endParaRPr>
          </a:p>
          <a:p>
            <a:endParaRPr lang="ru-RU" sz="49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4" y="1052737"/>
            <a:ext cx="4498975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58166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 ВС –дворянские формирования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1" y="1268760"/>
            <a:ext cx="4211960" cy="485772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b="1" dirty="0">
                <a:latin typeface="Times New Roman"/>
                <a:ea typeface="Calibri"/>
              </a:rPr>
              <a:t>Дворяне были военно-служилым слоем, противопоставляемым боярству, которое до </a:t>
            </a:r>
            <a:r>
              <a:rPr lang="en-US" b="1" dirty="0">
                <a:latin typeface="Times New Roman"/>
                <a:ea typeface="Calibri"/>
              </a:rPr>
              <a:t>XVI</a:t>
            </a:r>
            <a:r>
              <a:rPr lang="ru-RU" b="1" dirty="0">
                <a:latin typeface="Times New Roman"/>
                <a:ea typeface="Calibri"/>
              </a:rPr>
              <a:t> в также активно участвовало в военных походах князей. За военную службу дворяне получали от московских государей поместья- земельные владения с крестьянами. </a:t>
            </a:r>
            <a:r>
              <a:rPr lang="ru-RU" b="1" u="sng" dirty="0">
                <a:latin typeface="Times New Roman"/>
                <a:ea typeface="Calibri"/>
              </a:rPr>
              <a:t>На протяжении всей жизни дворяне</a:t>
            </a:r>
            <a:r>
              <a:rPr lang="ru-RU" b="1" dirty="0">
                <a:latin typeface="Times New Roman"/>
                <a:ea typeface="Calibri"/>
              </a:rPr>
              <a:t> </a:t>
            </a:r>
            <a:r>
              <a:rPr lang="ru-RU" b="1" u="sng" dirty="0">
                <a:latin typeface="Times New Roman"/>
                <a:ea typeface="Calibri"/>
              </a:rPr>
              <a:t>были обязаны нести военную службу</a:t>
            </a:r>
            <a:r>
              <a:rPr lang="ru-RU" b="1" dirty="0">
                <a:latin typeface="Times New Roman"/>
                <a:ea typeface="Calibri"/>
              </a:rPr>
              <a:t>, эта почетная обязанность передавалась из поколения в – от деда к отцу, от отца к сыну. За долгие годы службы дворяне приобретали навыки воинов-профессионалов</a:t>
            </a:r>
            <a:endParaRPr lang="ru-RU" b="1" dirty="0"/>
          </a:p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196752"/>
            <a:ext cx="4932039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953567"/>
            <a:ext cx="4932040" cy="2715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66159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Стрельцы – служилые люди по найму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324673" y="1340768"/>
            <a:ext cx="4247327" cy="507576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>
                <a:latin typeface="Times New Roman"/>
                <a:ea typeface="Calibri"/>
              </a:rPr>
              <a:t>Помимо военно-служилых людей из дворян немалую часть войска составляли </a:t>
            </a:r>
            <a:r>
              <a:rPr lang="ru-RU" b="1" i="1" dirty="0">
                <a:latin typeface="Times New Roman"/>
                <a:ea typeface="Calibri"/>
              </a:rPr>
              <a:t>служилые люди по найму</a:t>
            </a:r>
            <a:r>
              <a:rPr lang="ru-RU" dirty="0">
                <a:latin typeface="Times New Roman"/>
                <a:ea typeface="Calibri"/>
              </a:rPr>
              <a:t>, которые получали не поместья, а </a:t>
            </a:r>
            <a:r>
              <a:rPr lang="ru-RU" b="1" u="sng" dirty="0">
                <a:latin typeface="Times New Roman"/>
                <a:ea typeface="Calibri"/>
              </a:rPr>
              <a:t>денежное жалование</a:t>
            </a:r>
            <a:r>
              <a:rPr lang="ru-RU" dirty="0">
                <a:latin typeface="Times New Roman"/>
                <a:ea typeface="Calibri"/>
              </a:rPr>
              <a:t>. Среди них самыми многочисленными были </a:t>
            </a:r>
            <a:r>
              <a:rPr lang="ru-RU" b="1" i="1" dirty="0">
                <a:latin typeface="Times New Roman"/>
                <a:ea typeface="Calibri"/>
              </a:rPr>
              <a:t>стрельцы</a:t>
            </a:r>
            <a:r>
              <a:rPr lang="ru-RU" b="1" dirty="0">
                <a:latin typeface="Times New Roman"/>
                <a:ea typeface="Calibri"/>
              </a:rPr>
              <a:t>- пехота, вооруженная пищалями (фитильными ружьями) </a:t>
            </a:r>
            <a:r>
              <a:rPr lang="ru-RU" dirty="0">
                <a:latin typeface="Times New Roman"/>
                <a:ea typeface="Calibri"/>
              </a:rPr>
              <a:t>и бердышами (боевыми топорами с изогнутыми лезвиями в виде полумесяца). </a:t>
            </a:r>
            <a:endParaRPr lang="ru-RU" dirty="0" smtClean="0">
              <a:latin typeface="Times New Roman"/>
              <a:ea typeface="Calibri"/>
            </a:endParaRPr>
          </a:p>
          <a:p>
            <a:pPr algn="ctr"/>
            <a:r>
              <a:rPr lang="ru-RU" b="1" dirty="0" smtClean="0">
                <a:latin typeface="Times New Roman"/>
                <a:ea typeface="Calibri"/>
              </a:rPr>
              <a:t>В  </a:t>
            </a:r>
            <a:r>
              <a:rPr lang="ru-RU" b="1" dirty="0">
                <a:latin typeface="Times New Roman"/>
                <a:ea typeface="Calibri"/>
              </a:rPr>
              <a:t>дальнейшем служба стрельцов также стала пожизненной и наследственной. </a:t>
            </a:r>
          </a:p>
          <a:p>
            <a:pPr algn="ctr"/>
            <a:endParaRPr lang="ru-RU" b="1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4" y="1556793"/>
            <a:ext cx="4391471" cy="3559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12731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3" y="908720"/>
            <a:ext cx="8784976" cy="5217443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70392"/>
          </a:xfrm>
        </p:spPr>
        <p:txBody>
          <a:bodyPr>
            <a:normAutofit/>
          </a:bodyPr>
          <a:lstStyle/>
          <a:p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188"/>
            <a:ext cx="8892480" cy="6715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78656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411</TotalTime>
  <Words>676</Words>
  <Application>Microsoft Office PowerPoint</Application>
  <PresentationFormat>Экран (4:3)</PresentationFormat>
  <Paragraphs>44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Волна</vt:lpstr>
      <vt:lpstr>ТЕМА УРОКА. .</vt:lpstr>
      <vt:lpstr>Задачи ВС</vt:lpstr>
      <vt:lpstr>Основные задачи для ВС РФ сгруппированы по четырём направлениям:  </vt:lpstr>
      <vt:lpstr>Правовая основа ВС РФ</vt:lpstr>
      <vt:lpstr>Создание ВС</vt:lpstr>
      <vt:lpstr>Допетровский период</vt:lpstr>
      <vt:lpstr>Основа ВС –дворянские формирования</vt:lpstr>
      <vt:lpstr>Стрельцы – служилые люди по найму</vt:lpstr>
      <vt:lpstr>Презентация PowerPoint</vt:lpstr>
      <vt:lpstr>Стрелецкие войска</vt:lpstr>
      <vt:lpstr>Петр I –основатель   регулярной армии и флота</vt:lpstr>
      <vt:lpstr> Так все начиналось:.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УРОКА. История создания Вооруженных сил России</dc:title>
  <dc:creator>Людмила</dc:creator>
  <cp:lastModifiedBy>user</cp:lastModifiedBy>
  <cp:revision>33</cp:revision>
  <dcterms:created xsi:type="dcterms:W3CDTF">2023-11-14T19:12:05Z</dcterms:created>
  <dcterms:modified xsi:type="dcterms:W3CDTF">2024-11-28T18:38:47Z</dcterms:modified>
</cp:coreProperties>
</file>