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804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8" r:id="rId12"/>
    <p:sldId id="269" r:id="rId13"/>
    <p:sldId id="270" r:id="rId14"/>
    <p:sldId id="271" r:id="rId15"/>
    <p:sldId id="272" r:id="rId16"/>
    <p:sldId id="27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4437113"/>
            <a:ext cx="5851173" cy="1497552"/>
          </a:xfrm>
        </p:spPr>
        <p:txBody>
          <a:bodyPr>
            <a:normAutofit/>
          </a:bodyPr>
          <a:lstStyle/>
          <a:p>
            <a:pPr lvl="0"/>
            <a:r>
              <a:rPr lang="ru-RU" b="1" dirty="0" smtClean="0">
                <a:solidFill>
                  <a:srgbClr val="C00000"/>
                </a:solidFill>
                <a:latin typeface="Century" panose="02040604050505020304" pitchFamily="18" charset="0"/>
                <a:cs typeface="Calibri Light" panose="020F0302020204030204" pitchFamily="34" charset="0"/>
              </a:rPr>
              <a:t>Цель урока:</a:t>
            </a:r>
          </a:p>
          <a:p>
            <a:pPr lvl="0"/>
            <a:r>
              <a:rPr lang="ru-RU" b="1" i="1" dirty="0">
                <a:solidFill>
                  <a:srgbClr val="C00000"/>
                </a:solidFill>
                <a:latin typeface="Century" panose="02040604050505020304" pitchFamily="18" charset="0"/>
                <a:cs typeface="Calibri Light" panose="020F0302020204030204" pitchFamily="34" charset="0"/>
              </a:rPr>
              <a:t>о</a:t>
            </a:r>
            <a:r>
              <a:rPr lang="ru-RU" b="1" i="1" dirty="0" smtClean="0">
                <a:solidFill>
                  <a:srgbClr val="C00000"/>
                </a:solidFill>
                <a:latin typeface="Century" panose="02040604050505020304" pitchFamily="18" charset="0"/>
                <a:cs typeface="Calibri Light" panose="020F0302020204030204" pitchFamily="34" charset="0"/>
              </a:rPr>
              <a:t>характеризовать мировую </a:t>
            </a:r>
            <a:r>
              <a:rPr lang="ru-RU" b="1" i="1" dirty="0">
                <a:solidFill>
                  <a:srgbClr val="C00000"/>
                </a:solidFill>
                <a:latin typeface="Century" panose="02040604050505020304" pitchFamily="18" charset="0"/>
                <a:cs typeface="Calibri Light" panose="020F0302020204030204" pitchFamily="34" charset="0"/>
              </a:rPr>
              <a:t>транспортную</a:t>
            </a:r>
            <a:br>
              <a:rPr lang="ru-RU" b="1" i="1" dirty="0">
                <a:solidFill>
                  <a:srgbClr val="C00000"/>
                </a:solidFill>
                <a:latin typeface="Century" panose="02040604050505020304" pitchFamily="18" charset="0"/>
                <a:cs typeface="Calibri Light" panose="020F0302020204030204" pitchFamily="34" charset="0"/>
              </a:rPr>
            </a:br>
            <a:r>
              <a:rPr lang="ru-RU" b="1" i="1" dirty="0">
                <a:solidFill>
                  <a:srgbClr val="C00000"/>
                </a:solidFill>
                <a:latin typeface="Century" panose="02040604050505020304" pitchFamily="18" charset="0"/>
                <a:cs typeface="Calibri Light" panose="020F0302020204030204" pitchFamily="34" charset="0"/>
              </a:rPr>
              <a:t>систему, ее проблемы и перспективы ;</a:t>
            </a:r>
            <a:endParaRPr lang="ru-RU" b="1" dirty="0">
              <a:solidFill>
                <a:srgbClr val="C00000"/>
              </a:solidFill>
              <a:latin typeface="Century" panose="02040604050505020304" pitchFamily="18" charset="0"/>
              <a:cs typeface="Calibri Light" panose="020F0302020204030204" pitchFamily="34" charset="0"/>
            </a:endParaRPr>
          </a:p>
          <a:p>
            <a:endParaRPr lang="ru-RU" b="1" dirty="0">
              <a:solidFill>
                <a:srgbClr val="C00000"/>
              </a:solidFill>
              <a:latin typeface="Century" panose="02040604050505020304" pitchFamily="18" charset="0"/>
              <a:cs typeface="Calibri Light" panose="020F030202020403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Транспорт мира.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81479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805264"/>
            <a:ext cx="8568952" cy="792088"/>
          </a:xfrm>
        </p:spPr>
        <p:txBody>
          <a:bodyPr/>
          <a:lstStyle/>
          <a:p>
            <a:r>
              <a:rPr lang="ru-RU" sz="4400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«Дешевые флаги»</a:t>
            </a:r>
            <a:endParaRPr lang="ru-RU" sz="4400" dirty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3" y="260648"/>
            <a:ext cx="4032447" cy="5688632"/>
          </a:xfrm>
        </p:spPr>
        <p:txBody>
          <a:bodyPr>
            <a:normAutofit fontScale="85000" lnSpcReduction="20000"/>
          </a:bodyPr>
          <a:lstStyle/>
          <a:p>
            <a:r>
              <a:rPr lang="ru-RU" i="1" dirty="0">
                <a:latin typeface="Century" panose="02040604050505020304" pitchFamily="18" charset="0"/>
                <a:ea typeface="Cambria" panose="02040503050406030204" pitchFamily="18" charset="0"/>
              </a:rPr>
              <a:t>Наличие большого флота у некоторых развивающихся стран, особенно </a:t>
            </a:r>
            <a:r>
              <a:rPr lang="ru-RU" b="1" i="1" dirty="0">
                <a:latin typeface="Century" panose="02040604050505020304" pitchFamily="18" charset="0"/>
                <a:ea typeface="Cambria" panose="02040503050406030204" pitchFamily="18" charset="0"/>
              </a:rPr>
              <a:t>у </a:t>
            </a:r>
            <a:r>
              <a:rPr lang="ru-RU" b="1" i="1" dirty="0">
                <a:solidFill>
                  <a:srgbClr val="C00000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Панамы и Либерии, </a:t>
            </a:r>
            <a:r>
              <a:rPr lang="ru-RU" b="1" i="1" dirty="0" smtClean="0">
                <a:solidFill>
                  <a:srgbClr val="C00000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Греции, Кипра </a:t>
            </a:r>
            <a:r>
              <a:rPr lang="ru-RU" i="1" dirty="0" smtClean="0">
                <a:latin typeface="Century" panose="02040604050505020304" pitchFamily="18" charset="0"/>
                <a:ea typeface="Cambria" panose="02040503050406030204" pitchFamily="18" charset="0"/>
              </a:rPr>
              <a:t>объясняется </a:t>
            </a:r>
            <a:r>
              <a:rPr lang="ru-RU" i="1" dirty="0">
                <a:latin typeface="Century" panose="02040604050505020304" pitchFamily="18" charset="0"/>
                <a:ea typeface="Cambria" panose="02040503050406030204" pitchFamily="18" charset="0"/>
              </a:rPr>
              <a:t>тем, что на самом деле под флагами этих стран плавают суда </a:t>
            </a:r>
            <a:r>
              <a:rPr lang="ru-RU" b="1" i="1" dirty="0">
                <a:solidFill>
                  <a:srgbClr val="C00000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США, Японии, Греции, Норвегии, ФРГ, Великобритании, Италии, Швеции</a:t>
            </a:r>
            <a:r>
              <a:rPr lang="ru-RU" i="1" dirty="0">
                <a:latin typeface="Century" panose="02040604050505020304" pitchFamily="18" charset="0"/>
                <a:ea typeface="Cambria" panose="02040503050406030204" pitchFamily="18" charset="0"/>
              </a:rPr>
              <a:t>. </a:t>
            </a:r>
            <a:endParaRPr lang="ru-RU" i="1" dirty="0" smtClean="0">
              <a:latin typeface="Century" panose="02040604050505020304" pitchFamily="18" charset="0"/>
              <a:ea typeface="Cambria" panose="02040503050406030204" pitchFamily="18" charset="0"/>
            </a:endParaRPr>
          </a:p>
          <a:p>
            <a:r>
              <a:rPr lang="ru-RU" i="1" dirty="0" smtClean="0">
                <a:latin typeface="Century" panose="02040604050505020304" pitchFamily="18" charset="0"/>
                <a:ea typeface="Cambria" panose="02040503050406030204" pitchFamily="18" charset="0"/>
              </a:rPr>
              <a:t>Такое </a:t>
            </a:r>
            <a:r>
              <a:rPr lang="ru-RU" i="1" dirty="0">
                <a:latin typeface="Century" panose="02040604050505020304" pitchFamily="18" charset="0"/>
                <a:ea typeface="Cambria" panose="02040503050406030204" pitchFamily="18" charset="0"/>
              </a:rPr>
              <a:t>«бегство» флота объясняется </a:t>
            </a:r>
            <a:r>
              <a:rPr lang="ru-RU" b="1" i="1" dirty="0">
                <a:latin typeface="Century" panose="02040604050505020304" pitchFamily="18" charset="0"/>
                <a:ea typeface="Cambria" panose="02040503050406030204" pitchFamily="18" charset="0"/>
              </a:rPr>
              <a:t>стремлением судовладельцев традиционных морских держав сэкономить на налогах</a:t>
            </a:r>
            <a:r>
              <a:rPr lang="ru-RU" i="1" dirty="0">
                <a:latin typeface="Century" panose="02040604050505020304" pitchFamily="18" charset="0"/>
                <a:ea typeface="Cambria" panose="02040503050406030204" pitchFamily="18" charset="0"/>
              </a:rPr>
              <a:t>, на заработной плате моряков. Следовательно, фактически флот, плавающий под </a:t>
            </a:r>
            <a:r>
              <a:rPr lang="ru-RU" b="1" i="1" dirty="0">
                <a:latin typeface="Century" panose="02040604050505020304" pitchFamily="18" charset="0"/>
                <a:ea typeface="Cambria" panose="02040503050406030204" pitchFamily="18" charset="0"/>
              </a:rPr>
              <a:t>«удобными» «дешевыми», </a:t>
            </a:r>
            <a:r>
              <a:rPr lang="ru-RU" i="1" dirty="0">
                <a:latin typeface="Century" panose="02040604050505020304" pitchFamily="18" charset="0"/>
                <a:ea typeface="Cambria" panose="02040503050406030204" pitchFamily="18" charset="0"/>
              </a:rPr>
              <a:t>«подставными» флагами, </a:t>
            </a:r>
            <a:r>
              <a:rPr lang="ru-RU" b="1" i="1" dirty="0">
                <a:solidFill>
                  <a:srgbClr val="C00000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принадлежит не развивающимся, а развитым странам.</a:t>
            </a:r>
          </a:p>
          <a:p>
            <a:endParaRPr lang="ru-RU" i="1" dirty="0">
              <a:latin typeface="Century" panose="02040604050505020304" pitchFamily="18" charset="0"/>
              <a:ea typeface="Cambria" panose="02040503050406030204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16632"/>
            <a:ext cx="4655079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52014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877272"/>
            <a:ext cx="7694240" cy="980728"/>
          </a:xfrm>
        </p:spPr>
        <p:txBody>
          <a:bodyPr/>
          <a:lstStyle/>
          <a:p>
            <a:r>
              <a:rPr lang="ru-RU" sz="4400" dirty="0" smtClean="0">
                <a:solidFill>
                  <a:srgbClr val="C00000"/>
                </a:solidFill>
                <a:latin typeface="Century" panose="02040604050505020304" pitchFamily="18" charset="0"/>
              </a:rPr>
              <a:t>Авиационный транспорт</a:t>
            </a:r>
            <a:endParaRPr lang="ru-RU" sz="4400" dirty="0">
              <a:solidFill>
                <a:srgbClr val="C00000"/>
              </a:solidFill>
              <a:latin typeface="Century" panose="02040604050505020304" pitchFamily="18" charset="0"/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4664"/>
            <a:ext cx="4320480" cy="5040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251520" y="116632"/>
            <a:ext cx="4536504" cy="5385751"/>
          </a:xfrm>
        </p:spPr>
        <p:txBody>
          <a:bodyPr>
            <a:normAutofit fontScale="92500"/>
          </a:bodyPr>
          <a:lstStyle/>
          <a:p>
            <a:r>
              <a:rPr lang="ru-RU" b="1" i="1" dirty="0" smtClean="0"/>
              <a:t>.</a:t>
            </a:r>
            <a:endParaRPr lang="ru-RU" dirty="0"/>
          </a:p>
          <a:p>
            <a:r>
              <a:rPr lang="ru-RU" b="1" i="1" dirty="0">
                <a:solidFill>
                  <a:srgbClr val="C00000"/>
                </a:solidFill>
                <a:latin typeface="Century" panose="02040604050505020304" pitchFamily="18" charset="0"/>
              </a:rPr>
              <a:t>Авиационный </a:t>
            </a:r>
            <a:r>
              <a:rPr lang="ru-RU" i="1" dirty="0">
                <a:solidFill>
                  <a:srgbClr val="C00000"/>
                </a:solidFill>
                <a:latin typeface="Century" panose="02040604050505020304" pitchFamily="18" charset="0"/>
              </a:rPr>
              <a:t>транспорт обеспечивает быстрое и надёжное транспортное сообщение между крупнейшими социально-экономическими центрами мира и периферийными территориями</a:t>
            </a:r>
            <a:r>
              <a:rPr lang="ru-RU" b="1" i="1" dirty="0">
                <a:solidFill>
                  <a:srgbClr val="C00000"/>
                </a:solidFill>
                <a:latin typeface="Century" panose="02040604050505020304" pitchFamily="18" charset="0"/>
              </a:rPr>
              <a:t>.</a:t>
            </a:r>
          </a:p>
          <a:p>
            <a:r>
              <a:rPr lang="ru-RU" i="1" dirty="0">
                <a:latin typeface="Century" panose="02040604050505020304" pitchFamily="18" charset="0"/>
              </a:rPr>
              <a:t>К числу крупнейших воздушных портов мира относятся: </a:t>
            </a:r>
            <a:r>
              <a:rPr lang="ru-RU" b="1" i="1" dirty="0">
                <a:solidFill>
                  <a:srgbClr val="C00000"/>
                </a:solidFill>
                <a:latin typeface="Century" panose="02040604050505020304" pitchFamily="18" charset="0"/>
              </a:rPr>
              <a:t>Атланта, Пекин, </a:t>
            </a:r>
            <a:r>
              <a:rPr lang="ru-RU" b="1" i="1" dirty="0" smtClean="0">
                <a:solidFill>
                  <a:srgbClr val="C00000"/>
                </a:solidFill>
                <a:latin typeface="Century" panose="02040604050505020304" pitchFamily="18" charset="0"/>
              </a:rPr>
              <a:t>Лондон, Париж, Токио, Франкфурт на Майне ……….</a:t>
            </a:r>
            <a:endParaRPr lang="ru-RU" b="1" i="1" dirty="0" smtClean="0">
              <a:solidFill>
                <a:srgbClr val="C00000"/>
              </a:solidFill>
            </a:endParaRPr>
          </a:p>
          <a:p>
            <a:pPr marL="45720" indent="0">
              <a:buNone/>
            </a:pPr>
            <a:r>
              <a:rPr lang="ru-RU" b="1" i="1" dirty="0" smtClean="0">
                <a:latin typeface="Century" panose="02040604050505020304" pitchFamily="18" charset="0"/>
              </a:rPr>
              <a:t>г</a:t>
            </a:r>
            <a:r>
              <a:rPr lang="ru-RU" b="1" i="1" dirty="0">
                <a:latin typeface="Century" panose="02040604050505020304" pitchFamily="18" charset="0"/>
              </a:rPr>
              <a:t>. Москва – Шереметьево – 45 место</a:t>
            </a:r>
            <a:endParaRPr lang="ru-RU" i="1" dirty="0">
              <a:latin typeface="Century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8081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80509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36268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26097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5805264"/>
            <a:ext cx="8568952" cy="936104"/>
          </a:xfrm>
        </p:spPr>
        <p:txBody>
          <a:bodyPr/>
          <a:lstStyle/>
          <a:p>
            <a:r>
              <a:rPr lang="ru-RU" sz="3200" dirty="0" smtClean="0">
                <a:solidFill>
                  <a:srgbClr val="C00000"/>
                </a:solidFill>
                <a:latin typeface="Century" panose="02040604050505020304" pitchFamily="18" charset="0"/>
              </a:rPr>
              <a:t>Речной транспорт  (внутренний водный)</a:t>
            </a:r>
            <a:endParaRPr lang="ru-RU" sz="3200" dirty="0">
              <a:solidFill>
                <a:srgbClr val="C00000"/>
              </a:solidFill>
              <a:latin typeface="Century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00181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5373216"/>
            <a:ext cx="8784976" cy="792088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Century" panose="02040604050505020304" pitchFamily="18" charset="0"/>
              </a:rPr>
              <a:t>Водный транспорт</a:t>
            </a:r>
            <a:endParaRPr lang="ru-RU" dirty="0">
              <a:solidFill>
                <a:srgbClr val="C00000"/>
              </a:solidFill>
              <a:latin typeface="Century" panose="02040604050505020304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3778867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16632"/>
            <a:ext cx="4896543" cy="4930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46974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5661248"/>
            <a:ext cx="7262193" cy="1080120"/>
          </a:xfrm>
        </p:spPr>
        <p:txBody>
          <a:bodyPr/>
          <a:lstStyle/>
          <a:p>
            <a:r>
              <a:rPr lang="ru-RU" sz="4000" dirty="0" smtClean="0">
                <a:solidFill>
                  <a:srgbClr val="C00000"/>
                </a:solidFill>
                <a:latin typeface="Century" panose="02040604050505020304" pitchFamily="18" charset="0"/>
              </a:rPr>
              <a:t>Трубопроводный транспорт</a:t>
            </a:r>
            <a:endParaRPr lang="ru-RU" sz="4000" dirty="0">
              <a:solidFill>
                <a:srgbClr val="C00000"/>
              </a:solidFill>
              <a:latin typeface="Century" panose="02040604050505020304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48680"/>
            <a:ext cx="4429738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864" y="548680"/>
            <a:ext cx="4668160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98643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877272"/>
            <a:ext cx="7910265" cy="792088"/>
          </a:xfrm>
        </p:spPr>
        <p:txBody>
          <a:bodyPr/>
          <a:lstStyle/>
          <a:p>
            <a:r>
              <a:rPr lang="ru-RU" sz="3200" dirty="0">
                <a:solidFill>
                  <a:srgbClr val="C00000"/>
                </a:solidFill>
                <a:latin typeface="Century" panose="02040604050505020304" pitchFamily="18" charset="0"/>
              </a:rPr>
              <a:t>Тест по теме «Транспорт мира»</a:t>
            </a:r>
            <a:br>
              <a:rPr lang="ru-RU" sz="3200" dirty="0">
                <a:solidFill>
                  <a:srgbClr val="C00000"/>
                </a:solidFill>
                <a:latin typeface="Century" panose="02040604050505020304" pitchFamily="18" charset="0"/>
              </a:rPr>
            </a:br>
            <a:endParaRPr lang="ru-RU" sz="3200" dirty="0">
              <a:solidFill>
                <a:srgbClr val="C00000"/>
              </a:solidFill>
              <a:latin typeface="Century" panose="020406040505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332656"/>
            <a:ext cx="885698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  <a:latin typeface="Century" panose="02040604050505020304" pitchFamily="18" charset="0"/>
              </a:rPr>
              <a:t>1.какой вид транспорта занимает 1е место в мире по длине путей?</a:t>
            </a:r>
            <a:endParaRPr lang="ru-RU" sz="2000" dirty="0" smtClean="0">
              <a:solidFill>
                <a:srgbClr val="C00000"/>
              </a:solidFill>
              <a:latin typeface="Century" panose="02040604050505020304" pitchFamily="18" charset="0"/>
            </a:endParaRPr>
          </a:p>
          <a:p>
            <a:r>
              <a:rPr lang="ru-RU" sz="1600" i="1" dirty="0" smtClean="0">
                <a:latin typeface="Century" panose="02040604050505020304" pitchFamily="18" charset="0"/>
              </a:rPr>
              <a:t> А). Автомобильный   Б). речной  В). Трубопроводный    Г). Морской</a:t>
            </a:r>
            <a:endParaRPr lang="ru-RU" sz="1600" dirty="0" smtClean="0">
              <a:latin typeface="Century" panose="02040604050505020304" pitchFamily="18" charset="0"/>
            </a:endParaRPr>
          </a:p>
          <a:p>
            <a:r>
              <a:rPr lang="ru-RU" sz="1600" b="1" i="1" dirty="0" smtClean="0">
                <a:solidFill>
                  <a:srgbClr val="C00000"/>
                </a:solidFill>
                <a:latin typeface="Century" panose="02040604050505020304" pitchFamily="18" charset="0"/>
              </a:rPr>
              <a:t>2, Крупнейшая "воздушная" держава мира</a:t>
            </a:r>
            <a:endParaRPr lang="ru-RU" sz="1600" dirty="0" smtClean="0">
              <a:solidFill>
                <a:srgbClr val="C00000"/>
              </a:solidFill>
              <a:latin typeface="Century" panose="02040604050505020304" pitchFamily="18" charset="0"/>
            </a:endParaRPr>
          </a:p>
          <a:p>
            <a:r>
              <a:rPr lang="ru-RU" sz="1600" i="1" dirty="0" smtClean="0">
                <a:latin typeface="Century" panose="02040604050505020304" pitchFamily="18" charset="0"/>
              </a:rPr>
              <a:t> А. Япония    Б. США     В. Россия         Г. Германия</a:t>
            </a:r>
            <a:endParaRPr lang="ru-RU" sz="1600" dirty="0" smtClean="0">
              <a:latin typeface="Century" panose="02040604050505020304" pitchFamily="18" charset="0"/>
            </a:endParaRPr>
          </a:p>
          <a:p>
            <a:r>
              <a:rPr lang="ru-RU" sz="1600" b="1" i="1" dirty="0" smtClean="0">
                <a:solidFill>
                  <a:srgbClr val="C00000"/>
                </a:solidFill>
                <a:latin typeface="Century" panose="02040604050505020304" pitchFamily="18" charset="0"/>
              </a:rPr>
              <a:t>3.Главный загрязнитель атмосферы:</a:t>
            </a:r>
            <a:endParaRPr lang="ru-RU" sz="1600" dirty="0" smtClean="0">
              <a:solidFill>
                <a:srgbClr val="C00000"/>
              </a:solidFill>
              <a:latin typeface="Century" panose="02040604050505020304" pitchFamily="18" charset="0"/>
            </a:endParaRPr>
          </a:p>
          <a:p>
            <a:r>
              <a:rPr lang="ru-RU" sz="1600" i="1" dirty="0" smtClean="0">
                <a:latin typeface="Century" panose="02040604050505020304" pitchFamily="18" charset="0"/>
              </a:rPr>
              <a:t> А. Трубопроводный   Б.  Автомобильный      В. Морской    Г. Воздушный</a:t>
            </a:r>
            <a:endParaRPr lang="ru-RU" sz="1600" dirty="0" smtClean="0">
              <a:latin typeface="Century" panose="02040604050505020304" pitchFamily="18" charset="0"/>
            </a:endParaRPr>
          </a:p>
          <a:p>
            <a:r>
              <a:rPr lang="ru-RU" sz="1600" b="1" i="1" dirty="0" smtClean="0">
                <a:solidFill>
                  <a:srgbClr val="C00000"/>
                </a:solidFill>
                <a:latin typeface="Century" panose="02040604050505020304" pitchFamily="18" charset="0"/>
              </a:rPr>
              <a:t>4.Какой вид груза занимает 1е место в мире в структуре морских перевозок?</a:t>
            </a:r>
            <a:endParaRPr lang="ru-RU" sz="1600" dirty="0" smtClean="0">
              <a:solidFill>
                <a:srgbClr val="C00000"/>
              </a:solidFill>
              <a:latin typeface="Century" panose="02040604050505020304" pitchFamily="18" charset="0"/>
            </a:endParaRPr>
          </a:p>
          <a:p>
            <a:r>
              <a:rPr lang="ru-RU" sz="1600" i="1" dirty="0" smtClean="0">
                <a:latin typeface="Century" panose="02040604050505020304" pitchFamily="18" charset="0"/>
              </a:rPr>
              <a:t>   А. Лес    Б. Уголь    В.  Нефть и нефтепродукты      Г. Руды</a:t>
            </a:r>
            <a:endParaRPr lang="ru-RU" sz="1600" dirty="0" smtClean="0">
              <a:latin typeface="Century" panose="02040604050505020304" pitchFamily="18" charset="0"/>
            </a:endParaRPr>
          </a:p>
          <a:p>
            <a:r>
              <a:rPr lang="ru-RU" sz="1600" b="1" i="1" dirty="0" smtClean="0">
                <a:solidFill>
                  <a:srgbClr val="C00000"/>
                </a:solidFill>
                <a:latin typeface="Century" panose="02040604050505020304" pitchFamily="18" charset="0"/>
              </a:rPr>
              <a:t>5. На какой океан приходится около 50% мировых морских перевозок?</a:t>
            </a:r>
            <a:endParaRPr lang="ru-RU" sz="1600" dirty="0" smtClean="0">
              <a:solidFill>
                <a:srgbClr val="C00000"/>
              </a:solidFill>
              <a:latin typeface="Century" panose="02040604050505020304" pitchFamily="18" charset="0"/>
            </a:endParaRPr>
          </a:p>
          <a:p>
            <a:r>
              <a:rPr lang="ru-RU" sz="1600" i="1" dirty="0" smtClean="0">
                <a:latin typeface="Century" panose="02040604050505020304" pitchFamily="18" charset="0"/>
              </a:rPr>
              <a:t>   А.  </a:t>
            </a:r>
            <a:r>
              <a:rPr lang="ru-RU" sz="1600" i="1" dirty="0" err="1" smtClean="0">
                <a:latin typeface="Century" panose="02040604050505020304" pitchFamily="18" charset="0"/>
              </a:rPr>
              <a:t>ТихийБ</a:t>
            </a:r>
            <a:r>
              <a:rPr lang="ru-RU" sz="1600" i="1" dirty="0" smtClean="0">
                <a:latin typeface="Century" panose="02040604050505020304" pitchFamily="18" charset="0"/>
              </a:rPr>
              <a:t>. Индийский     В. Атлантический     Г.  Северный Ледовитый </a:t>
            </a:r>
            <a:endParaRPr lang="ru-RU" sz="1600" dirty="0" smtClean="0">
              <a:latin typeface="Century" panose="02040604050505020304" pitchFamily="18" charset="0"/>
            </a:endParaRPr>
          </a:p>
          <a:p>
            <a:r>
              <a:rPr lang="ru-RU" sz="1600" b="1" i="1" dirty="0" smtClean="0">
                <a:solidFill>
                  <a:srgbClr val="C00000"/>
                </a:solidFill>
                <a:latin typeface="Century" panose="02040604050505020304" pitchFamily="18" charset="0"/>
              </a:rPr>
              <a:t>6.   По какому каналу перевозится наибольшее количество грузов?</a:t>
            </a:r>
            <a:endParaRPr lang="ru-RU" sz="1600" dirty="0" smtClean="0">
              <a:solidFill>
                <a:srgbClr val="C00000"/>
              </a:solidFill>
              <a:latin typeface="Century" panose="02040604050505020304" pitchFamily="18" charset="0"/>
            </a:endParaRPr>
          </a:p>
          <a:p>
            <a:r>
              <a:rPr lang="ru-RU" sz="1600" i="1" dirty="0" smtClean="0">
                <a:latin typeface="Century" panose="02040604050505020304" pitchFamily="18" charset="0"/>
              </a:rPr>
              <a:t>   А. Гибралтарский    Б. </a:t>
            </a:r>
            <a:r>
              <a:rPr lang="ru-RU" sz="1600" i="1" dirty="0" err="1" smtClean="0">
                <a:latin typeface="Century" panose="02040604050505020304" pitchFamily="18" charset="0"/>
              </a:rPr>
              <a:t>Кильский</a:t>
            </a:r>
            <a:r>
              <a:rPr lang="ru-RU" sz="1600" i="1" dirty="0" smtClean="0">
                <a:latin typeface="Century" panose="02040604050505020304" pitchFamily="18" charset="0"/>
              </a:rPr>
              <a:t>    В. Панамский     Г. Суэцкий</a:t>
            </a:r>
            <a:endParaRPr lang="ru-RU" sz="1600" dirty="0" smtClean="0">
              <a:latin typeface="Century" panose="02040604050505020304" pitchFamily="18" charset="0"/>
            </a:endParaRPr>
          </a:p>
          <a:p>
            <a:r>
              <a:rPr lang="ru-RU" sz="1600" b="1" i="1" dirty="0" smtClean="0">
                <a:solidFill>
                  <a:srgbClr val="C00000"/>
                </a:solidFill>
                <a:latin typeface="Century" panose="02040604050505020304" pitchFamily="18" charset="0"/>
              </a:rPr>
              <a:t>7.  Вид транспорта, который перевозит максимальное количество грузов:</a:t>
            </a:r>
            <a:endParaRPr lang="ru-RU" sz="1600" dirty="0" smtClean="0">
              <a:solidFill>
                <a:srgbClr val="C00000"/>
              </a:solidFill>
              <a:latin typeface="Century" panose="02040604050505020304" pitchFamily="18" charset="0"/>
            </a:endParaRPr>
          </a:p>
          <a:p>
            <a:r>
              <a:rPr lang="ru-RU" sz="1600" i="1" dirty="0" smtClean="0">
                <a:latin typeface="Century" panose="02040604050505020304" pitchFamily="18" charset="0"/>
              </a:rPr>
              <a:t>  А. автомобильный     Б. морской     В. Речной     Г. Железнодорожный</a:t>
            </a:r>
            <a:endParaRPr lang="ru-RU" sz="1600" dirty="0" smtClean="0">
              <a:latin typeface="Century" panose="02040604050505020304" pitchFamily="18" charset="0"/>
            </a:endParaRPr>
          </a:p>
          <a:p>
            <a:r>
              <a:rPr lang="ru-RU" sz="1600" b="1" i="1" dirty="0" smtClean="0">
                <a:solidFill>
                  <a:srgbClr val="C00000"/>
                </a:solidFill>
                <a:latin typeface="Century" panose="02040604050505020304" pitchFamily="18" charset="0"/>
              </a:rPr>
              <a:t>8.Страна, которая имеет несколько мировых портов:</a:t>
            </a:r>
            <a:endParaRPr lang="ru-RU" sz="1600" b="1" dirty="0" smtClean="0">
              <a:solidFill>
                <a:srgbClr val="C00000"/>
              </a:solidFill>
              <a:latin typeface="Century" panose="02040604050505020304" pitchFamily="18" charset="0"/>
            </a:endParaRPr>
          </a:p>
          <a:p>
            <a:r>
              <a:rPr lang="ru-RU" sz="1600" i="1" dirty="0" smtClean="0">
                <a:latin typeface="Century" panose="02040604050505020304" pitchFamily="18" charset="0"/>
              </a:rPr>
              <a:t>   А. Индия    Б. Япония    В. Испания       Г.  Швеция</a:t>
            </a:r>
            <a:endParaRPr lang="ru-RU" sz="1600" dirty="0" smtClean="0">
              <a:latin typeface="Century" panose="02040604050505020304" pitchFamily="18" charset="0"/>
            </a:endParaRPr>
          </a:p>
          <a:p>
            <a:r>
              <a:rPr lang="ru-RU" sz="1600" b="1" i="1" dirty="0" smtClean="0">
                <a:solidFill>
                  <a:srgbClr val="C00000"/>
                </a:solidFill>
                <a:latin typeface="Century" panose="02040604050505020304" pitchFamily="18" charset="0"/>
              </a:rPr>
              <a:t>9. Крупнейшим аэропортом мира является:</a:t>
            </a:r>
            <a:endParaRPr lang="ru-RU" sz="1600" b="1" dirty="0" smtClean="0">
              <a:solidFill>
                <a:srgbClr val="C00000"/>
              </a:solidFill>
              <a:latin typeface="Century" panose="02040604050505020304" pitchFamily="18" charset="0"/>
            </a:endParaRPr>
          </a:p>
          <a:p>
            <a:r>
              <a:rPr lang="ru-RU" sz="1600" i="1" dirty="0" smtClean="0">
                <a:latin typeface="Century" panose="02040604050505020304" pitchFamily="18" charset="0"/>
              </a:rPr>
              <a:t>   А. Нью- Йорк    Б. Лондон    В. Токио   Г. Чикаго</a:t>
            </a:r>
            <a:endParaRPr lang="ru-RU" sz="1600" dirty="0" smtClean="0">
              <a:latin typeface="Century" panose="02040604050505020304" pitchFamily="18" charset="0"/>
            </a:endParaRPr>
          </a:p>
          <a:p>
            <a:r>
              <a:rPr lang="ru-RU" sz="1600" b="1" i="1" dirty="0" smtClean="0">
                <a:solidFill>
                  <a:srgbClr val="C00000"/>
                </a:solidFill>
                <a:latin typeface="Century" panose="02040604050505020304" pitchFamily="18" charset="0"/>
              </a:rPr>
              <a:t>10.  Какая страна занимает первое место в мире по длине железных дорог?</a:t>
            </a:r>
            <a:endParaRPr lang="ru-RU" sz="1600" b="1" dirty="0" smtClean="0">
              <a:solidFill>
                <a:srgbClr val="C00000"/>
              </a:solidFill>
              <a:latin typeface="Century" panose="02040604050505020304" pitchFamily="18" charset="0"/>
            </a:endParaRPr>
          </a:p>
          <a:p>
            <a:r>
              <a:rPr lang="ru-RU" sz="1600" i="1" dirty="0" smtClean="0">
                <a:latin typeface="Century" panose="02040604050505020304" pitchFamily="18" charset="0"/>
              </a:rPr>
              <a:t>А.  Россия   Б. США     В. Индия    Г. Китай</a:t>
            </a:r>
            <a:endParaRPr lang="ru-RU" sz="1600" dirty="0" smtClean="0">
              <a:latin typeface="Century" panose="02040604050505020304" pitchFamily="18" charset="0"/>
            </a:endParaRPr>
          </a:p>
          <a:p>
            <a:r>
              <a:rPr lang="ru-RU" sz="1600" dirty="0">
                <a:latin typeface="Century" panose="020406040505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4992982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39553" y="188640"/>
            <a:ext cx="3096343" cy="327965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C00000"/>
                </a:solidFill>
                <a:latin typeface="Century" panose="02040604050505020304" pitchFamily="18" charset="0"/>
              </a:rPr>
              <a:t>Мировая Транспортная система </a:t>
            </a:r>
            <a:endParaRPr lang="ru-RU" dirty="0">
              <a:solidFill>
                <a:srgbClr val="C00000"/>
              </a:solidFill>
              <a:latin typeface="Century" panose="02040604050505020304" pitchFamily="18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251520" y="3501008"/>
            <a:ext cx="4032448" cy="2136312"/>
          </a:xfrm>
        </p:spPr>
        <p:txBody>
          <a:bodyPr>
            <a:normAutofit/>
          </a:bodyPr>
          <a:lstStyle/>
          <a:p>
            <a:r>
              <a:rPr lang="ru-RU" sz="1600" b="1" i="1" dirty="0" smtClean="0">
                <a:latin typeface="Century" panose="02040604050505020304" pitchFamily="18" charset="0"/>
                <a:cs typeface="Calibri Light" panose="020F0302020204030204" pitchFamily="34" charset="0"/>
              </a:rPr>
              <a:t>включает </a:t>
            </a:r>
            <a:r>
              <a:rPr lang="ru-RU" sz="1600" b="1" i="1" dirty="0">
                <a:latin typeface="Century" panose="02040604050505020304" pitchFamily="18" charset="0"/>
                <a:cs typeface="Calibri Light" panose="020F0302020204030204" pitchFamily="34" charset="0"/>
              </a:rPr>
              <a:t>– </a:t>
            </a:r>
            <a:r>
              <a:rPr lang="ru-RU" sz="1600" i="1" u="sng" dirty="0">
                <a:latin typeface="Century" panose="02040604050505020304" pitchFamily="18" charset="0"/>
                <a:cs typeface="Calibri Light" panose="020F0302020204030204" pitchFamily="34" charset="0"/>
              </a:rPr>
              <a:t>все пути сообщения, транспортные предприятия, транспортные средства.  </a:t>
            </a:r>
            <a:r>
              <a:rPr lang="ru-RU" sz="1600" i="1" dirty="0">
                <a:latin typeface="Century" panose="02040604050505020304" pitchFamily="18" charset="0"/>
                <a:cs typeface="Calibri Light" panose="020F0302020204030204" pitchFamily="34" charset="0"/>
              </a:rPr>
              <a:t>На мировом транспорте занято более </a:t>
            </a:r>
            <a:r>
              <a:rPr lang="ru-RU" sz="1600" b="1" i="1" dirty="0">
                <a:latin typeface="Century" panose="02040604050505020304" pitchFamily="18" charset="0"/>
                <a:cs typeface="Calibri Light" panose="020F0302020204030204" pitchFamily="34" charset="0"/>
              </a:rPr>
              <a:t>100 млн. человек.</a:t>
            </a:r>
            <a:r>
              <a:rPr lang="ru-RU" sz="1600" i="1" dirty="0">
                <a:latin typeface="Century" panose="02040604050505020304" pitchFamily="18" charset="0"/>
                <a:cs typeface="Calibri Light" panose="020F0302020204030204" pitchFamily="34" charset="0"/>
              </a:rPr>
              <a:t> Общая длина транспортной сети мира ( без морских трасс) превышает </a:t>
            </a:r>
            <a:r>
              <a:rPr lang="ru-RU" sz="1600" b="1" i="1" dirty="0">
                <a:latin typeface="Century" panose="02040604050505020304" pitchFamily="18" charset="0"/>
                <a:cs typeface="Calibri Light" panose="020F0302020204030204" pitchFamily="34" charset="0"/>
              </a:rPr>
              <a:t>42 </a:t>
            </a:r>
            <a:r>
              <a:rPr lang="ru-RU" sz="1600" b="1" i="1" dirty="0" err="1">
                <a:latin typeface="Century" panose="02040604050505020304" pitchFamily="18" charset="0"/>
                <a:cs typeface="Calibri Light" panose="020F0302020204030204" pitchFamily="34" charset="0"/>
              </a:rPr>
              <a:t>млн.км</a:t>
            </a:r>
            <a:r>
              <a:rPr lang="ru-RU" sz="1600" b="1" i="1" dirty="0">
                <a:latin typeface="Century" panose="02040604050505020304" pitchFamily="18" charset="0"/>
                <a:cs typeface="Calibri Light" panose="020F0302020204030204" pitchFamily="34" charset="0"/>
              </a:rPr>
              <a:t>.</a:t>
            </a:r>
            <a:endParaRPr lang="ru-RU" sz="1600" b="1" dirty="0">
              <a:latin typeface="Century" panose="02040604050505020304" pitchFamily="18" charset="0"/>
              <a:cs typeface="Calibri Light" panose="020F0302020204030204" pitchFamily="34" charset="0"/>
            </a:endParaRPr>
          </a:p>
          <a:p>
            <a:endParaRPr lang="ru-RU" dirty="0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629" y="1052736"/>
            <a:ext cx="4741340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279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>
                <a:solidFill>
                  <a:srgbClr val="C00000"/>
                </a:solidFill>
                <a:latin typeface="Century" panose="02040604050505020304" pitchFamily="18" charset="0"/>
              </a:rPr>
              <a:t>Значение транспорта</a:t>
            </a:r>
            <a:endParaRPr lang="ru-RU" sz="4400" dirty="0">
              <a:solidFill>
                <a:srgbClr val="C00000"/>
              </a:solidFill>
              <a:latin typeface="Century" panose="020406040505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ru-RU" b="1" i="1" dirty="0" smtClean="0">
                <a:latin typeface="Century" panose="02040604050505020304" pitchFamily="18" charset="0"/>
              </a:rPr>
              <a:t>Транспорт </a:t>
            </a:r>
            <a:r>
              <a:rPr lang="ru-RU" b="1" i="1" dirty="0">
                <a:latin typeface="Century" panose="02040604050505020304" pitchFamily="18" charset="0"/>
              </a:rPr>
              <a:t>является основой ГРТ.</a:t>
            </a:r>
            <a:endParaRPr lang="ru-RU" b="1" dirty="0">
              <a:latin typeface="Century" panose="02040604050505020304" pitchFamily="18" charset="0"/>
            </a:endParaRPr>
          </a:p>
          <a:p>
            <a:pPr lvl="0"/>
            <a:r>
              <a:rPr lang="ru-RU" b="1" i="1" dirty="0">
                <a:latin typeface="Century" panose="02040604050505020304" pitchFamily="18" charset="0"/>
              </a:rPr>
              <a:t>Объем и структура транспортных перевозок отражают </a:t>
            </a:r>
            <a:r>
              <a:rPr lang="ru-RU" b="1" i="1" u="sng" dirty="0">
                <a:latin typeface="Century" panose="02040604050505020304" pitchFamily="18" charset="0"/>
              </a:rPr>
              <a:t>уровень и структуру экономики.</a:t>
            </a:r>
            <a:endParaRPr lang="ru-RU" b="1" u="sng" dirty="0">
              <a:latin typeface="Century" panose="02040604050505020304" pitchFamily="18" charset="0"/>
            </a:endParaRPr>
          </a:p>
          <a:p>
            <a:pPr lvl="0"/>
            <a:r>
              <a:rPr lang="ru-RU" b="1" i="1" dirty="0">
                <a:latin typeface="Century" panose="02040604050505020304" pitchFamily="18" charset="0"/>
              </a:rPr>
              <a:t>География транспортной сети и грузопотоков влияет на размещение производительных сил.</a:t>
            </a:r>
            <a:endParaRPr lang="ru-RU" b="1" dirty="0">
              <a:latin typeface="Century" panose="02040604050505020304" pitchFamily="18" charset="0"/>
            </a:endParaRPr>
          </a:p>
          <a:p>
            <a:endParaRPr lang="ru-RU" b="1" dirty="0">
              <a:latin typeface="Century" panose="02040604050505020304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quarter" idx="14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ru-RU" b="1" i="1" dirty="0">
                <a:latin typeface="Century" panose="02040604050505020304" pitchFamily="18" charset="0"/>
              </a:rPr>
              <a:t> Транспорт воздействует на размещение производительных сил, способствуя специализации и кооперированию предприятий, отраслей, районов и стран.</a:t>
            </a:r>
            <a:endParaRPr lang="ru-RU" b="1" dirty="0">
              <a:latin typeface="Century" panose="02040604050505020304" pitchFamily="18" charset="0"/>
            </a:endParaRPr>
          </a:p>
          <a:p>
            <a:pPr lvl="0"/>
            <a:r>
              <a:rPr lang="ru-RU" b="1" i="1" dirty="0">
                <a:latin typeface="Century" panose="02040604050505020304" pitchFamily="18" charset="0"/>
              </a:rPr>
              <a:t>Без транспорта невозможно преодоление территориального разрыва между производством и потреблением товаров, услуг, да и преодоление расстояния между людьми.</a:t>
            </a:r>
            <a:endParaRPr lang="ru-RU" b="1" dirty="0">
              <a:latin typeface="Century" panose="020406040505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31160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4365104"/>
            <a:ext cx="6512511" cy="1143000"/>
          </a:xfrm>
        </p:spPr>
        <p:txBody>
          <a:bodyPr/>
          <a:lstStyle/>
          <a:p>
            <a:r>
              <a:rPr lang="ru-RU" sz="3600" dirty="0" smtClean="0">
                <a:solidFill>
                  <a:srgbClr val="C00000"/>
                </a:solidFill>
                <a:latin typeface="Century" panose="02040604050505020304" pitchFamily="18" charset="0"/>
              </a:rPr>
              <a:t>Влияние НТР на транспорт</a:t>
            </a:r>
            <a:endParaRPr lang="ru-RU" sz="3600" dirty="0">
              <a:solidFill>
                <a:srgbClr val="C00000"/>
              </a:solidFill>
              <a:latin typeface="Century" panose="020406040505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332656"/>
            <a:ext cx="4382199" cy="4536504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b="1" i="1" dirty="0">
                <a:latin typeface="Century" panose="02040604050505020304" pitchFamily="18" charset="0"/>
              </a:rPr>
              <a:t>Увеличение пропускной способности </a:t>
            </a:r>
            <a:r>
              <a:rPr lang="ru-RU" i="1" dirty="0">
                <a:latin typeface="Century" panose="02040604050505020304" pitchFamily="18" charset="0"/>
              </a:rPr>
              <a:t>транспортных путей</a:t>
            </a:r>
          </a:p>
          <a:p>
            <a:pPr lvl="0"/>
            <a:r>
              <a:rPr lang="ru-RU" b="1" i="1" dirty="0">
                <a:latin typeface="Century" panose="02040604050505020304" pitchFamily="18" charset="0"/>
              </a:rPr>
              <a:t>Появление новых транспортных средств.</a:t>
            </a:r>
          </a:p>
          <a:p>
            <a:pPr lvl="0"/>
            <a:r>
              <a:rPr lang="ru-RU" b="1" i="1" dirty="0">
                <a:latin typeface="Century" panose="02040604050505020304" pitchFamily="18" charset="0"/>
              </a:rPr>
              <a:t>Увеличение вместимости и скорости передвижения.</a:t>
            </a:r>
          </a:p>
          <a:p>
            <a:pPr lvl="0"/>
            <a:r>
              <a:rPr lang="ru-RU" b="1" i="1" dirty="0" smtClean="0">
                <a:latin typeface="Century" panose="02040604050505020304" pitchFamily="18" charset="0"/>
              </a:rPr>
              <a:t>Контейнеризация</a:t>
            </a:r>
            <a:r>
              <a:rPr lang="ru-RU" b="1" i="1" dirty="0">
                <a:latin typeface="Century" panose="02040604050505020304" pitchFamily="18" charset="0"/>
              </a:rPr>
              <a:t> </a:t>
            </a:r>
            <a:r>
              <a:rPr lang="ru-RU" i="1" dirty="0" smtClean="0">
                <a:latin typeface="Century" panose="02040604050505020304" pitchFamily="18" charset="0"/>
              </a:rPr>
              <a:t>- </a:t>
            </a:r>
            <a:r>
              <a:rPr lang="ru-RU" i="1" dirty="0">
                <a:latin typeface="Century" panose="02040604050505020304" pitchFamily="18" charset="0"/>
              </a:rPr>
              <a:t>перевозка штучных грузов в специальных металлических емкостях - контейнерах. </a:t>
            </a:r>
            <a:endParaRPr lang="ru-RU" i="1" dirty="0" smtClean="0">
              <a:latin typeface="Century" panose="02040604050505020304" pitchFamily="18" charset="0"/>
            </a:endParaRPr>
          </a:p>
          <a:p>
            <a:pPr lvl="0"/>
            <a:r>
              <a:rPr lang="ru-RU" b="1" i="1" dirty="0" smtClean="0">
                <a:latin typeface="Century" panose="02040604050505020304" pitchFamily="18" charset="0"/>
              </a:rPr>
              <a:t>Продолжается </a:t>
            </a:r>
            <a:r>
              <a:rPr lang="ru-RU" b="1" i="1" dirty="0">
                <a:latin typeface="Century" panose="02040604050505020304" pitchFamily="18" charset="0"/>
              </a:rPr>
              <a:t>электрификация железных дорог.</a:t>
            </a:r>
            <a:r>
              <a:rPr lang="ru-RU" i="1" dirty="0">
                <a:latin typeface="Century" panose="02040604050505020304" pitchFamily="18" charset="0"/>
              </a:rPr>
              <a:t> Появились поезда на воздушной и магнитной подвеске. Мировой рекорд скорости поезда принадлежит Франции. Здесь была достигнута скорость поездов в 1981 </a:t>
            </a:r>
            <a:r>
              <a:rPr lang="ru-RU" i="1" dirty="0" smtClean="0">
                <a:latin typeface="Century" panose="02040604050505020304" pitchFamily="18" charset="0"/>
              </a:rPr>
              <a:t>г</a:t>
            </a:r>
            <a:r>
              <a:rPr lang="ru-RU" i="1" baseline="-25000" dirty="0">
                <a:latin typeface="Century" panose="02040604050505020304" pitchFamily="18" charset="0"/>
              </a:rPr>
              <a:t> </a:t>
            </a:r>
            <a:r>
              <a:rPr lang="ru-RU" i="1" dirty="0" smtClean="0">
                <a:latin typeface="Century" panose="02040604050505020304" pitchFamily="18" charset="0"/>
              </a:rPr>
              <a:t>380 </a:t>
            </a:r>
            <a:r>
              <a:rPr lang="ru-RU" i="1" dirty="0">
                <a:latin typeface="Century" panose="02040604050505020304" pitchFamily="18" charset="0"/>
              </a:rPr>
              <a:t>км/час, а в конце 1980-х гг. </a:t>
            </a:r>
            <a:r>
              <a:rPr lang="ru-RU" b="1" i="1" dirty="0">
                <a:latin typeface="Century" panose="02040604050505020304" pitchFamily="18" charset="0"/>
              </a:rPr>
              <a:t>- 515 км/час</a:t>
            </a:r>
            <a:r>
              <a:rPr lang="ru-RU" b="1" i="1" dirty="0" smtClean="0">
                <a:latin typeface="Century" panose="02040604050505020304" pitchFamily="18" charset="0"/>
              </a:rPr>
              <a:t>.</a:t>
            </a:r>
            <a:endParaRPr lang="ru-RU" i="1" dirty="0">
              <a:latin typeface="Century" panose="020406040505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499992" y="260648"/>
            <a:ext cx="4392488" cy="4248472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b="1" i="1" dirty="0">
                <a:latin typeface="Century" panose="02040604050505020304" pitchFamily="18" charset="0"/>
              </a:rPr>
              <a:t>На автомобильном транспорте</a:t>
            </a:r>
            <a:r>
              <a:rPr lang="ru-RU" dirty="0">
                <a:latin typeface="Century" panose="02040604050505020304" pitchFamily="18" charset="0"/>
              </a:rPr>
              <a:t> </a:t>
            </a:r>
            <a:r>
              <a:rPr lang="ru-RU" b="1" i="1" dirty="0">
                <a:latin typeface="Century" panose="02040604050505020304" pitchFamily="18" charset="0"/>
              </a:rPr>
              <a:t>повысился </a:t>
            </a:r>
            <a:r>
              <a:rPr lang="ru-RU" i="1" dirty="0">
                <a:latin typeface="Century" panose="02040604050505020304" pitchFamily="18" charset="0"/>
              </a:rPr>
              <a:t>интерес к электромобилям, машинам с дизельными, газобаллонными и другими двигателями.</a:t>
            </a:r>
          </a:p>
          <a:p>
            <a:pPr lvl="0"/>
            <a:r>
              <a:rPr lang="ru-RU" b="1" i="1" dirty="0">
                <a:latin typeface="Century" panose="02040604050505020304" pitchFamily="18" charset="0"/>
              </a:rPr>
              <a:t>На водном транспорте</a:t>
            </a:r>
            <a:r>
              <a:rPr lang="ru-RU" i="1" dirty="0">
                <a:latin typeface="Century" panose="02040604050505020304" pitchFamily="18" charset="0"/>
              </a:rPr>
              <a:t> стали эксплуатироваться суда-атомоходы, суда на подводных крыльях, на воздушной подушке, специализированные суда для перевозки навалочно-насыпных грузов (балкеры), с горизонтальным способом погрузки и выгрузки (</a:t>
            </a:r>
            <a:r>
              <a:rPr lang="ru-RU" i="1" dirty="0" err="1">
                <a:latin typeface="Century" panose="02040604050505020304" pitchFamily="18" charset="0"/>
              </a:rPr>
              <a:t>ролкеры</a:t>
            </a:r>
            <a:r>
              <a:rPr lang="ru-RU" i="1" dirty="0">
                <a:latin typeface="Century" panose="02040604050505020304" pitchFamily="18" charset="0"/>
              </a:rPr>
              <a:t>), </a:t>
            </a:r>
            <a:r>
              <a:rPr lang="ru-RU" i="1" dirty="0" err="1">
                <a:latin typeface="Century" panose="02040604050505020304" pitchFamily="18" charset="0"/>
              </a:rPr>
              <a:t>мехтеровозы</a:t>
            </a:r>
            <a:r>
              <a:rPr lang="ru-RU" i="1" dirty="0">
                <a:latin typeface="Century" panose="02040604050505020304" pitchFamily="18" charset="0"/>
              </a:rPr>
              <a:t>, автомобиле-возы.</a:t>
            </a:r>
          </a:p>
          <a:p>
            <a:pPr lvl="0"/>
            <a:r>
              <a:rPr lang="ru-RU" b="1" i="1" dirty="0">
                <a:latin typeface="Century" panose="02040604050505020304" pitchFamily="18" charset="0"/>
              </a:rPr>
              <a:t>Широкофюзеляжные самолеты</a:t>
            </a:r>
            <a:r>
              <a:rPr lang="ru-RU" i="1" dirty="0">
                <a:latin typeface="Century" panose="02040604050505020304" pitchFamily="18" charset="0"/>
              </a:rPr>
              <a:t> - аэробусы берут на борт 300-500 пассажиров и более. Расстояние от Лондона до Нью-Йорка «</a:t>
            </a:r>
            <a:r>
              <a:rPr lang="ru-RU" i="1" dirty="0" err="1">
                <a:latin typeface="Century" panose="02040604050505020304" pitchFamily="18" charset="0"/>
              </a:rPr>
              <a:t>КоНкорд</a:t>
            </a:r>
            <a:r>
              <a:rPr lang="ru-RU" i="1" dirty="0">
                <a:latin typeface="Century" panose="02040604050505020304" pitchFamily="18" charset="0"/>
              </a:rPr>
              <a:t>» преодолевает </a:t>
            </a:r>
            <a:r>
              <a:rPr lang="ru-RU" b="1" i="1" dirty="0">
                <a:latin typeface="Century" panose="02040604050505020304" pitchFamily="18" charset="0"/>
              </a:rPr>
              <a:t>за 3 часа 40 минут.</a:t>
            </a:r>
            <a:endParaRPr lang="ru-RU" i="1" dirty="0">
              <a:latin typeface="Century" panose="02040604050505020304" pitchFamily="18" charset="0"/>
            </a:endParaRPr>
          </a:p>
          <a:p>
            <a:endParaRPr lang="ru-RU" i="1" dirty="0">
              <a:latin typeface="Century" panose="02040604050505020304" pitchFamily="18" charset="0"/>
            </a:endParaRPr>
          </a:p>
          <a:p>
            <a:endParaRPr lang="ru-RU" dirty="0">
              <a:latin typeface="Century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50326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C00000"/>
                </a:solidFill>
                <a:latin typeface="Century" panose="02040604050505020304" pitchFamily="18" charset="0"/>
              </a:rPr>
              <a:t>Особенности транспорта </a:t>
            </a:r>
            <a:endParaRPr lang="ru-RU" sz="4000" dirty="0">
              <a:solidFill>
                <a:srgbClr val="C00000"/>
              </a:solidFill>
              <a:latin typeface="Century" panose="020406040505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>
          <a:xfrm>
            <a:off x="107504" y="116632"/>
            <a:ext cx="8928992" cy="4089608"/>
          </a:xfrm>
        </p:spPr>
        <p:txBody>
          <a:bodyPr>
            <a:normAutofit fontScale="92500"/>
          </a:bodyPr>
          <a:lstStyle/>
          <a:p>
            <a:r>
              <a:rPr lang="ru-RU" b="1" i="1" dirty="0"/>
              <a:t> </a:t>
            </a:r>
            <a:endParaRPr lang="ru-RU" dirty="0"/>
          </a:p>
          <a:p>
            <a:pPr lvl="0"/>
            <a:r>
              <a:rPr lang="ru-RU" i="1" dirty="0">
                <a:solidFill>
                  <a:srgbClr val="002060"/>
                </a:solidFill>
                <a:latin typeface="Century" panose="02040604050505020304" pitchFamily="18" charset="0"/>
              </a:rPr>
              <a:t>В мировом </a:t>
            </a:r>
            <a:r>
              <a:rPr lang="ru-RU" b="1" i="1" dirty="0">
                <a:solidFill>
                  <a:srgbClr val="002060"/>
                </a:solidFill>
                <a:latin typeface="Century" panose="02040604050505020304" pitchFamily="18" charset="0"/>
              </a:rPr>
              <a:t>грузообороте</a:t>
            </a:r>
            <a:r>
              <a:rPr lang="ru-RU" i="1" dirty="0">
                <a:solidFill>
                  <a:srgbClr val="002060"/>
                </a:solidFill>
                <a:latin typeface="Century" panose="02040604050505020304" pitchFamily="18" charset="0"/>
              </a:rPr>
              <a:t> первое место занимает </a:t>
            </a:r>
            <a:r>
              <a:rPr lang="ru-RU" b="1" i="1" dirty="0">
                <a:solidFill>
                  <a:srgbClr val="C00000"/>
                </a:solidFill>
                <a:latin typeface="Century" panose="02040604050505020304" pitchFamily="18" charset="0"/>
              </a:rPr>
              <a:t>морской транспорт. </a:t>
            </a:r>
            <a:r>
              <a:rPr lang="ru-RU" i="1" dirty="0">
                <a:solidFill>
                  <a:srgbClr val="002060"/>
                </a:solidFill>
                <a:latin typeface="Century" panose="02040604050505020304" pitchFamily="18" charset="0"/>
              </a:rPr>
              <a:t>Хотя он перевозит сравнительно небольшую часть всех грузов, дальность их транспортировки нередко достигает </a:t>
            </a:r>
            <a:r>
              <a:rPr lang="ru-RU" b="1" i="1" dirty="0">
                <a:solidFill>
                  <a:srgbClr val="C00000"/>
                </a:solidFill>
                <a:latin typeface="Century" panose="02040604050505020304" pitchFamily="18" charset="0"/>
              </a:rPr>
              <a:t>8-10 тыс. км. </a:t>
            </a:r>
            <a:r>
              <a:rPr lang="ru-RU" i="1" dirty="0">
                <a:solidFill>
                  <a:srgbClr val="002060"/>
                </a:solidFill>
                <a:latin typeface="Century" panose="02040604050505020304" pitchFamily="18" charset="0"/>
              </a:rPr>
              <a:t>Поэтому и грузооборот морского транспорта, измеряемый в тонно-километрах, достигает очень больших величин.</a:t>
            </a:r>
            <a:endParaRPr lang="ru-RU" dirty="0">
              <a:solidFill>
                <a:srgbClr val="002060"/>
              </a:solidFill>
              <a:latin typeface="Century" panose="02040604050505020304" pitchFamily="18" charset="0"/>
            </a:endParaRPr>
          </a:p>
          <a:p>
            <a:pPr lvl="0"/>
            <a:r>
              <a:rPr lang="ru-RU" b="1" i="1" dirty="0">
                <a:solidFill>
                  <a:srgbClr val="002060"/>
                </a:solidFill>
                <a:latin typeface="Century" panose="02040604050505020304" pitchFamily="18" charset="0"/>
              </a:rPr>
              <a:t>В структуре мирового пассажирооборота</a:t>
            </a:r>
            <a:r>
              <a:rPr lang="ru-RU" i="1" dirty="0">
                <a:solidFill>
                  <a:srgbClr val="002060"/>
                </a:solidFill>
                <a:latin typeface="Century" panose="02040604050505020304" pitchFamily="18" charset="0"/>
              </a:rPr>
              <a:t> еще заметнее преобладает </a:t>
            </a:r>
            <a:r>
              <a:rPr lang="ru-RU" b="1" i="1" dirty="0">
                <a:solidFill>
                  <a:srgbClr val="C00000"/>
                </a:solidFill>
                <a:latin typeface="Century" panose="02040604050505020304" pitchFamily="18" charset="0"/>
              </a:rPr>
              <a:t>автомобильный транспорт</a:t>
            </a:r>
            <a:r>
              <a:rPr lang="ru-RU" i="1" dirty="0">
                <a:solidFill>
                  <a:srgbClr val="002060"/>
                </a:solidFill>
                <a:latin typeface="Century" panose="02040604050505020304" pitchFamily="18" charset="0"/>
              </a:rPr>
              <a:t>. При этом на автобусы приходится 19% всех пассажирских перевозок, а на легковые автомобили - 60%.</a:t>
            </a:r>
            <a:endParaRPr lang="ru-RU" dirty="0">
              <a:solidFill>
                <a:srgbClr val="002060"/>
              </a:solidFill>
              <a:latin typeface="Century" panose="02040604050505020304" pitchFamily="18" charset="0"/>
            </a:endParaRPr>
          </a:p>
          <a:p>
            <a:pPr lvl="0"/>
            <a:r>
              <a:rPr lang="ru-RU" b="1" i="1" dirty="0">
                <a:solidFill>
                  <a:srgbClr val="C00000"/>
                </a:solidFill>
                <a:latin typeface="Century" panose="02040604050505020304" pitchFamily="18" charset="0"/>
              </a:rPr>
              <a:t>Доля же железнодорожного транспорта в общей длине мировой транспортной сети снижается.</a:t>
            </a:r>
            <a:endParaRPr lang="ru-RU" b="1" dirty="0">
              <a:solidFill>
                <a:srgbClr val="C00000"/>
              </a:solidFill>
              <a:latin typeface="Century" panose="02040604050505020304" pitchFamily="18" charset="0"/>
            </a:endParaRPr>
          </a:p>
          <a:p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1056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712968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96341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>
                <a:solidFill>
                  <a:srgbClr val="C00000"/>
                </a:solidFill>
                <a:latin typeface="Century" panose="02040604050505020304" pitchFamily="18" charset="0"/>
              </a:rPr>
              <a:t>Железнодорожный транспорт</a:t>
            </a:r>
            <a:endParaRPr lang="ru-RU" sz="4400" dirty="0">
              <a:solidFill>
                <a:srgbClr val="C00000"/>
              </a:solidFill>
              <a:latin typeface="Century" panose="020406040505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404664"/>
            <a:ext cx="3960440" cy="4104456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latin typeface="Century" panose="02040604050505020304" pitchFamily="18" charset="0"/>
              </a:rPr>
              <a:t>В </a:t>
            </a:r>
            <a:r>
              <a:rPr lang="ru-RU" b="1" i="1" dirty="0">
                <a:latin typeface="Century" panose="02040604050505020304" pitchFamily="18" charset="0"/>
              </a:rPr>
              <a:t>США </a:t>
            </a:r>
            <a:r>
              <a:rPr lang="ru-RU" i="1" dirty="0">
                <a:latin typeface="Century" panose="02040604050505020304" pitchFamily="18" charset="0"/>
              </a:rPr>
              <a:t>и большинстве стран </a:t>
            </a:r>
            <a:r>
              <a:rPr lang="ru-RU" b="1" i="1" dirty="0">
                <a:latin typeface="Century" panose="02040604050505020304" pitchFamily="18" charset="0"/>
              </a:rPr>
              <a:t>Западной Европы </a:t>
            </a:r>
            <a:r>
              <a:rPr lang="ru-RU" i="1" dirty="0">
                <a:latin typeface="Century" panose="02040604050505020304" pitchFamily="18" charset="0"/>
              </a:rPr>
              <a:t>длина железных дорог уменьшилась ровно </a:t>
            </a:r>
            <a:r>
              <a:rPr lang="ru-RU" i="1" dirty="0" smtClean="0">
                <a:latin typeface="Century" panose="02040604050505020304" pitchFamily="18" charset="0"/>
              </a:rPr>
              <a:t>вдвое за последние десятилетия</a:t>
            </a:r>
            <a:endParaRPr lang="ru-RU" i="1" dirty="0">
              <a:latin typeface="Century" panose="02040604050505020304" pitchFamily="18" charset="0"/>
            </a:endParaRPr>
          </a:p>
          <a:p>
            <a:r>
              <a:rPr lang="ru-RU" b="1" i="1" dirty="0" smtClean="0">
                <a:latin typeface="Century" panose="02040604050505020304" pitchFamily="18" charset="0"/>
              </a:rPr>
              <a:t>В </a:t>
            </a:r>
            <a:r>
              <a:rPr lang="ru-RU" b="1" i="1" dirty="0">
                <a:latin typeface="Century" panose="02040604050505020304" pitchFamily="18" charset="0"/>
              </a:rPr>
              <a:t>Китае, Канаде, Бразилии </a:t>
            </a:r>
            <a:r>
              <a:rPr lang="ru-RU" i="1" dirty="0">
                <a:latin typeface="Century" panose="02040604050505020304" pitchFamily="18" charset="0"/>
              </a:rPr>
              <a:t>железнодорожная сеть продолжает расти.</a:t>
            </a:r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4664"/>
            <a:ext cx="4248472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92908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5373216"/>
            <a:ext cx="9036496" cy="792088"/>
          </a:xfrm>
        </p:spPr>
        <p:txBody>
          <a:bodyPr/>
          <a:lstStyle/>
          <a:p>
            <a:r>
              <a:rPr lang="ru-RU" sz="4800" dirty="0" smtClean="0">
                <a:solidFill>
                  <a:srgbClr val="C00000"/>
                </a:solidFill>
                <a:latin typeface="Century" panose="02040604050505020304" pitchFamily="18" charset="0"/>
              </a:rPr>
              <a:t>Автомобильный транспорт</a:t>
            </a:r>
            <a:endParaRPr lang="ru-RU" sz="4800" dirty="0">
              <a:solidFill>
                <a:srgbClr val="C00000"/>
              </a:solidFill>
              <a:latin typeface="Century" panose="02040604050505020304" pitchFamily="18" charset="0"/>
            </a:endParaRPr>
          </a:p>
        </p:txBody>
      </p:sp>
      <p:pic>
        <p:nvPicPr>
          <p:cNvPr id="7173" name="Picture 5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81" y="0"/>
            <a:ext cx="4721391" cy="4869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бъект 6"/>
          <p:cNvSpPr>
            <a:spLocks noGrp="1"/>
          </p:cNvSpPr>
          <p:nvPr>
            <p:ph sz="quarter" idx="14"/>
          </p:nvPr>
        </p:nvSpPr>
        <p:spPr>
          <a:xfrm>
            <a:off x="4716016" y="731520"/>
            <a:ext cx="3275840" cy="3417560"/>
          </a:xfrm>
        </p:spPr>
        <p:txBody>
          <a:bodyPr/>
          <a:lstStyle/>
          <a:p>
            <a:pPr marL="45720" indent="0">
              <a:buNone/>
            </a:pPr>
            <a:r>
              <a:rPr lang="ru-RU" dirty="0" smtClean="0"/>
              <a:t> </a:t>
            </a:r>
            <a:r>
              <a:rPr lang="ru-RU" b="1" i="1" dirty="0">
                <a:latin typeface="Century" panose="02040604050505020304" pitchFamily="18" charset="0"/>
              </a:rPr>
              <a:t>Страны, с самой высокой плотностью автомобильных дорог. </a:t>
            </a:r>
            <a:r>
              <a:rPr lang="ru-RU" b="1" i="1" dirty="0" smtClean="0">
                <a:solidFill>
                  <a:srgbClr val="FF0000"/>
                </a:solidFill>
                <a:latin typeface="Century" panose="02040604050505020304" pitchFamily="18" charset="0"/>
              </a:rPr>
              <a:t>Великобритания</a:t>
            </a:r>
            <a:r>
              <a:rPr lang="ru-RU" b="1" i="1" dirty="0">
                <a:solidFill>
                  <a:srgbClr val="FF0000"/>
                </a:solidFill>
                <a:latin typeface="Century" panose="02040604050505020304" pitchFamily="18" charset="0"/>
              </a:rPr>
              <a:t>,</a:t>
            </a:r>
          </a:p>
          <a:p>
            <a:pPr marL="45720" indent="0">
              <a:buNone/>
            </a:pPr>
            <a:r>
              <a:rPr lang="ru-RU" b="1" i="1" dirty="0">
                <a:solidFill>
                  <a:srgbClr val="FF0000"/>
                </a:solidFill>
                <a:latin typeface="Century" panose="02040604050505020304" pitchFamily="18" charset="0"/>
              </a:rPr>
              <a:t>Франция, Германия, Италия, Япония, Испания</a:t>
            </a:r>
            <a:r>
              <a:rPr lang="ru-RU" b="1" i="1" dirty="0" smtClean="0">
                <a:solidFill>
                  <a:srgbClr val="FF0000"/>
                </a:solidFill>
                <a:latin typeface="Century" panose="02040604050505020304" pitchFamily="18" charset="0"/>
              </a:rPr>
              <a:t>.</a:t>
            </a:r>
            <a:endParaRPr lang="ru-RU" b="1" i="1" dirty="0">
              <a:solidFill>
                <a:srgbClr val="FF0000"/>
              </a:solidFill>
              <a:latin typeface="Century" panose="02040604050505020304" pitchFamily="18" charset="0"/>
            </a:endParaRPr>
          </a:p>
          <a:p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8156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373216"/>
            <a:ext cx="8856984" cy="1008112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Century" panose="02040604050505020304" pitchFamily="18" charset="0"/>
              </a:rPr>
              <a:t>Морской транспорт </a:t>
            </a:r>
            <a:endParaRPr lang="ru-RU" dirty="0">
              <a:solidFill>
                <a:srgbClr val="C00000"/>
              </a:solidFill>
              <a:latin typeface="Century" panose="020406040505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27584" y="731518"/>
            <a:ext cx="3662119" cy="4641697"/>
          </a:xfrm>
        </p:spPr>
        <p:txBody>
          <a:bodyPr>
            <a:noAutofit/>
          </a:bodyPr>
          <a:lstStyle/>
          <a:p>
            <a:r>
              <a:rPr lang="ru-RU" sz="1400" b="1" i="1" dirty="0">
                <a:latin typeface="Century" panose="02040604050505020304" pitchFamily="18" charset="0"/>
              </a:rPr>
              <a:t>Морской транспорт является ведущим в структуре </a:t>
            </a:r>
            <a:r>
              <a:rPr lang="ru-RU" sz="1400" b="1" i="1" dirty="0">
                <a:solidFill>
                  <a:srgbClr val="C00000"/>
                </a:solidFill>
                <a:latin typeface="Century" panose="02040604050505020304" pitchFamily="18" charset="0"/>
              </a:rPr>
              <a:t>грузоперевозок. </a:t>
            </a:r>
            <a:r>
              <a:rPr lang="ru-RU" sz="1400" b="1" i="1" dirty="0">
                <a:latin typeface="Century" panose="02040604050505020304" pitchFamily="18" charset="0"/>
              </a:rPr>
              <a:t>По перевозимым грузам преобладает </a:t>
            </a:r>
            <a:r>
              <a:rPr lang="ru-RU" sz="1400" b="1" i="1" dirty="0">
                <a:solidFill>
                  <a:srgbClr val="C00000"/>
                </a:solidFill>
                <a:latin typeface="Century" panose="02040604050505020304" pitchFamily="18" charset="0"/>
              </a:rPr>
              <a:t>нефть,</a:t>
            </a:r>
            <a:r>
              <a:rPr lang="ru-RU" sz="1400" b="1" i="1" dirty="0">
                <a:latin typeface="Century" panose="02040604050505020304" pitchFamily="18" charset="0"/>
              </a:rPr>
              <a:t> далее следуют </a:t>
            </a:r>
            <a:r>
              <a:rPr lang="ru-RU" sz="1400" b="1" i="1" dirty="0">
                <a:solidFill>
                  <a:srgbClr val="C00000"/>
                </a:solidFill>
                <a:latin typeface="Century" panose="02040604050505020304" pitchFamily="18" charset="0"/>
              </a:rPr>
              <a:t>контейнерные перевозки, железная руда, уголь и зерно.</a:t>
            </a:r>
          </a:p>
          <a:p>
            <a:r>
              <a:rPr lang="ru-RU" sz="1400" b="1" i="1" dirty="0">
                <a:latin typeface="Century" panose="02040604050505020304" pitchFamily="18" charset="0"/>
              </a:rPr>
              <a:t>Наиболее важные морские пути пересекают </a:t>
            </a:r>
            <a:r>
              <a:rPr lang="ru-RU" sz="1400" b="1" i="1" dirty="0">
                <a:solidFill>
                  <a:srgbClr val="C00000"/>
                </a:solidFill>
                <a:latin typeface="Century" panose="02040604050505020304" pitchFamily="18" charset="0"/>
              </a:rPr>
              <a:t>Атлантический, Тихий и Индийский океаны.</a:t>
            </a:r>
          </a:p>
          <a:p>
            <a:r>
              <a:rPr lang="ru-RU" sz="1400" b="1" i="1" dirty="0">
                <a:latin typeface="Century" panose="02040604050505020304" pitchFamily="18" charset="0"/>
              </a:rPr>
              <a:t>В мире насчитывается свыше 3 тыс. морских портов. </a:t>
            </a:r>
            <a:r>
              <a:rPr lang="ru-RU" sz="1400" b="1" i="1" dirty="0">
                <a:solidFill>
                  <a:srgbClr val="C00000"/>
                </a:solidFill>
                <a:latin typeface="Century" panose="02040604050505020304" pitchFamily="18" charset="0"/>
              </a:rPr>
              <a:t>Крупнейшими морскими портами по </a:t>
            </a:r>
            <a:r>
              <a:rPr lang="ru-RU" sz="1400" b="1" i="1" dirty="0">
                <a:latin typeface="Century" panose="02040604050505020304" pitchFamily="18" charset="0"/>
              </a:rPr>
              <a:t>грузообороту являются </a:t>
            </a:r>
            <a:r>
              <a:rPr lang="ru-RU" sz="1400" b="1" i="1" dirty="0">
                <a:solidFill>
                  <a:srgbClr val="C00000"/>
                </a:solidFill>
                <a:latin typeface="Century" panose="02040604050505020304" pitchFamily="18" charset="0"/>
              </a:rPr>
              <a:t>Шанхай,</a:t>
            </a:r>
            <a:br>
              <a:rPr lang="ru-RU" sz="1400" b="1" i="1" dirty="0">
                <a:solidFill>
                  <a:srgbClr val="C00000"/>
                </a:solidFill>
                <a:latin typeface="Century" panose="02040604050505020304" pitchFamily="18" charset="0"/>
              </a:rPr>
            </a:br>
            <a:r>
              <a:rPr lang="ru-RU" sz="1400" b="1" i="1" dirty="0">
                <a:solidFill>
                  <a:srgbClr val="C00000"/>
                </a:solidFill>
                <a:latin typeface="Century" panose="02040604050505020304" pitchFamily="18" charset="0"/>
              </a:rPr>
              <a:t>Сингапур, </a:t>
            </a:r>
            <a:r>
              <a:rPr lang="ru-RU" sz="1400" b="1" i="1" dirty="0" err="1">
                <a:solidFill>
                  <a:srgbClr val="C00000"/>
                </a:solidFill>
                <a:latin typeface="Century" panose="02040604050505020304" pitchFamily="18" charset="0"/>
              </a:rPr>
              <a:t>Тяньцзинь</a:t>
            </a:r>
            <a:r>
              <a:rPr lang="ru-RU" sz="1400" b="1" i="1" dirty="0">
                <a:solidFill>
                  <a:srgbClr val="C00000"/>
                </a:solidFill>
                <a:latin typeface="Century" panose="02040604050505020304" pitchFamily="18" charset="0"/>
              </a:rPr>
              <a:t>.</a:t>
            </a:r>
            <a:r>
              <a:rPr lang="ru-RU" sz="1400" b="1" i="1" dirty="0">
                <a:latin typeface="Century" panose="02040604050505020304" pitchFamily="18" charset="0"/>
              </a:rPr>
              <a:t> </a:t>
            </a:r>
            <a:endParaRPr lang="ru-RU" sz="1400" b="1" i="1" dirty="0" smtClean="0">
              <a:latin typeface="Century" panose="02040604050505020304" pitchFamily="18" charset="0"/>
            </a:endParaRPr>
          </a:p>
          <a:p>
            <a:r>
              <a:rPr lang="ru-RU" sz="1400" b="1" i="1" dirty="0" smtClean="0">
                <a:latin typeface="Century" panose="02040604050505020304" pitchFamily="18" charset="0"/>
              </a:rPr>
              <a:t>К </a:t>
            </a:r>
            <a:r>
              <a:rPr lang="ru-RU" sz="1400" b="1" i="1" dirty="0">
                <a:latin typeface="Century" panose="02040604050505020304" pitchFamily="18" charset="0"/>
              </a:rPr>
              <a:t>крупнейшим контейнерным портам мира относятся </a:t>
            </a:r>
            <a:r>
              <a:rPr lang="ru-RU" sz="1400" b="1" i="1" dirty="0">
                <a:solidFill>
                  <a:srgbClr val="C00000"/>
                </a:solidFill>
                <a:latin typeface="Century" panose="02040604050505020304" pitchFamily="18" charset="0"/>
              </a:rPr>
              <a:t>Шанхай, Сингапур, </a:t>
            </a:r>
            <a:r>
              <a:rPr lang="ru-RU" sz="1400" b="1" i="1" dirty="0" err="1">
                <a:solidFill>
                  <a:srgbClr val="C00000"/>
                </a:solidFill>
                <a:latin typeface="Century" panose="02040604050505020304" pitchFamily="18" charset="0"/>
              </a:rPr>
              <a:t>Пусан</a:t>
            </a:r>
            <a:r>
              <a:rPr lang="ru-RU" sz="1400" b="1" i="1" dirty="0">
                <a:solidFill>
                  <a:srgbClr val="C00000"/>
                </a:solidFill>
                <a:latin typeface="Century" panose="02040604050505020304" pitchFamily="18" charset="0"/>
              </a:rPr>
              <a:t>.</a:t>
            </a:r>
          </a:p>
          <a:p>
            <a:endParaRPr lang="ru-RU" sz="14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620688"/>
            <a:ext cx="4716015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4372602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132</TotalTime>
  <Words>596</Words>
  <Application>Microsoft Office PowerPoint</Application>
  <PresentationFormat>Экран (4:3)</PresentationFormat>
  <Paragraphs>69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Воздушный поток</vt:lpstr>
      <vt:lpstr>Транспорт мира.</vt:lpstr>
      <vt:lpstr>Мировая Транспортная система </vt:lpstr>
      <vt:lpstr>Значение транспорта</vt:lpstr>
      <vt:lpstr>Влияние НТР на транспорт</vt:lpstr>
      <vt:lpstr>Особенности транспорта </vt:lpstr>
      <vt:lpstr>Презентация PowerPoint</vt:lpstr>
      <vt:lpstr>Железнодорожный транспорт</vt:lpstr>
      <vt:lpstr>Автомобильный транспорт</vt:lpstr>
      <vt:lpstr>Морской транспорт </vt:lpstr>
      <vt:lpstr>«Дешевые флаги»</vt:lpstr>
      <vt:lpstr>Авиационный транспорт</vt:lpstr>
      <vt:lpstr>Презентация PowerPoint</vt:lpstr>
      <vt:lpstr>Речной транспорт  (внутренний водный)</vt:lpstr>
      <vt:lpstr>Водный транспорт</vt:lpstr>
      <vt:lpstr>Трубопроводный транспорт</vt:lpstr>
      <vt:lpstr>Тест по теме «Транспорт мира»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Транспорт мира.</dc:title>
  <dc:creator>Людмила</dc:creator>
  <cp:lastModifiedBy>user</cp:lastModifiedBy>
  <cp:revision>22</cp:revision>
  <dcterms:created xsi:type="dcterms:W3CDTF">2024-03-15T16:57:15Z</dcterms:created>
  <dcterms:modified xsi:type="dcterms:W3CDTF">2024-03-15T19:36:49Z</dcterms:modified>
</cp:coreProperties>
</file>