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E6369-CB83-4CA4-8460-30B2396DC2F8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E5CD4-8CD8-4F2B-AC78-718B77C27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17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E5CD4-8CD8-4F2B-AC78-718B77C276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5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293096"/>
            <a:ext cx="7772400" cy="1975104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Georgia" panose="02040502050405020303" pitchFamily="18" charset="0"/>
              </a:rPr>
              <a:t>НЕПРОИЗВОДСТВЕННАЯ СФЕРА</a:t>
            </a:r>
            <a:endParaRPr lang="ru-RU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ТЕМА УРОКА</a:t>
            </a:r>
            <a:endParaRPr lang="ru-RU" sz="4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14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2064"/>
            <a:ext cx="8147248" cy="9144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Финансовые центры мира 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176464" cy="481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40768"/>
            <a:ext cx="493692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365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ОТДЫХ   И   ТУРИЗМ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96753"/>
            <a:ext cx="4179416" cy="5099712"/>
          </a:xfrm>
        </p:spPr>
        <p:txBody>
          <a:bodyPr>
            <a:normAutofit fontScale="55000" lnSpcReduction="20000"/>
          </a:bodyPr>
          <a:lstStyle/>
          <a:p>
            <a:r>
              <a:rPr lang="ru-RU" sz="33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ЕВРОПА</a:t>
            </a:r>
          </a:p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Туристические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потоки в 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основном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направлены в центры отдыха 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Западной и Южной Европы 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(Франция, Испания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, Италия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), такая концентрация — результат привычки к </a:t>
            </a:r>
            <a:r>
              <a:rPr lang="ru-RU" sz="3300" dirty="0">
                <a:solidFill>
                  <a:srgbClr val="FFFF00"/>
                </a:solidFill>
                <a:latin typeface="Georgia" panose="02040502050405020303" pitchFamily="18" charset="0"/>
              </a:rPr>
              <a:t>летнему пляжному отдыху. 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Великобритания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известна </a:t>
            </a:r>
            <a:r>
              <a:rPr lang="ru-RU" sz="3300" b="1" dirty="0">
                <a:solidFill>
                  <a:srgbClr val="FFFF00"/>
                </a:solidFill>
                <a:latin typeface="Georgia" panose="02040502050405020303" pitchFamily="18" charset="0"/>
              </a:rPr>
              <a:t>образовательным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  туризмом,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а Северная Европа (Скандинавия и Ирландия)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специализируются на </a:t>
            </a:r>
            <a:r>
              <a:rPr lang="ru-RU" sz="3300" b="1" dirty="0">
                <a:solidFill>
                  <a:srgbClr val="FFFF00"/>
                </a:solidFill>
                <a:latin typeface="Georgia" panose="02040502050405020303" pitchFamily="18" charset="0"/>
              </a:rPr>
              <a:t>экологическом туризме</a:t>
            </a:r>
            <a:r>
              <a:rPr lang="ru-RU" sz="3300" dirty="0">
                <a:solidFill>
                  <a:srgbClr val="FFFF00"/>
                </a:solidFill>
                <a:latin typeface="Georgia" panose="02040502050405020303" pitchFamily="18" charset="0"/>
              </a:rPr>
              <a:t>. </a:t>
            </a:r>
            <a:endParaRPr lang="ru-RU" sz="3300" dirty="0" smtClean="0">
              <a:solidFill>
                <a:srgbClr val="FFFF00"/>
              </a:solidFill>
              <a:latin typeface="Georgia" panose="02040502050405020303" pitchFamily="18" charset="0"/>
            </a:endParaRPr>
          </a:p>
          <a:p>
            <a:endParaRPr lang="ru-RU" sz="3300" dirty="0" smtClean="0">
              <a:solidFill>
                <a:srgbClr val="FFFF00"/>
              </a:solidFill>
              <a:latin typeface="Georgia" panose="02040502050405020303" pitchFamily="18" charset="0"/>
            </a:endParaRPr>
          </a:p>
          <a:p>
            <a:endParaRPr lang="ru-RU" sz="3300" dirty="0" smtClean="0">
              <a:solidFill>
                <a:srgbClr val="FFFF00"/>
              </a:solidFill>
              <a:latin typeface="Georgia" panose="02040502050405020303" pitchFamily="18" charset="0"/>
            </a:endParaRPr>
          </a:p>
          <a:p>
            <a:r>
              <a:rPr lang="ru-RU" sz="33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А </a:t>
            </a:r>
            <a:r>
              <a:rPr lang="ru-RU" sz="3300" b="1" dirty="0">
                <a:solidFill>
                  <a:srgbClr val="FFFF00"/>
                </a:solidFill>
                <a:latin typeface="Georgia" panose="02040502050405020303" pitchFamily="18" charset="0"/>
              </a:rPr>
              <a:t>в таких микрогосударствах, </a:t>
            </a:r>
            <a:r>
              <a:rPr lang="ru-RU" sz="2900" b="1" dirty="0">
                <a:solidFill>
                  <a:srgbClr val="FFFF00"/>
                </a:solidFill>
                <a:latin typeface="Georgia" panose="02040502050405020303" pitchFamily="18" charset="0"/>
              </a:rPr>
              <a:t>как </a:t>
            </a:r>
            <a:r>
              <a:rPr lang="ru-RU" sz="3300" b="1" dirty="0">
                <a:solidFill>
                  <a:srgbClr val="FFFF00"/>
                </a:solidFill>
                <a:latin typeface="Georgia" panose="02040502050405020303" pitchFamily="18" charset="0"/>
              </a:rPr>
              <a:t>Андорра, Сан-Марино, Монако</a:t>
            </a:r>
            <a:r>
              <a:rPr lang="ru-RU" sz="2900" b="1" dirty="0">
                <a:solidFill>
                  <a:srgbClr val="FFFF00"/>
                </a:solidFill>
                <a:latin typeface="Georgia" panose="02040502050405020303" pitchFamily="18" charset="0"/>
              </a:rPr>
              <a:t>, обслуживание туристов давно уже служит главным источником доходов. Здесь на </a:t>
            </a:r>
            <a:r>
              <a:rPr lang="ru-RU" sz="3300" b="1" dirty="0">
                <a:solidFill>
                  <a:srgbClr val="FFFF00"/>
                </a:solidFill>
                <a:latin typeface="Georgia" panose="02040502050405020303" pitchFamily="18" charset="0"/>
              </a:rPr>
              <a:t>каждого жителя приходится по сто туристов</a:t>
            </a:r>
            <a:r>
              <a:rPr lang="ru-RU" sz="2900" b="1" dirty="0">
                <a:solidFill>
                  <a:srgbClr val="FFFF00"/>
                </a:solidFill>
                <a:latin typeface="Georgia" panose="02040502050405020303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255" y="1196752"/>
            <a:ext cx="469556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982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ТУРИЗМ И ОТДЫХ В АМЕРИКЕ</a:t>
            </a:r>
            <a:endParaRPr lang="ru-RU" sz="3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В Америке половина международных прибытий в регион приходится на США и Канаду, а европейцы занимают здесь 1-е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место    </a:t>
            </a:r>
            <a:r>
              <a:rPr lang="ru-RU" b="1" u="sng" dirty="0">
                <a:solidFill>
                  <a:srgbClr val="FFFF00"/>
                </a:solidFill>
                <a:latin typeface="Georgia" panose="02040502050405020303" pitchFamily="18" charset="0"/>
              </a:rPr>
              <a:t>США и Канада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— огромный внутренний туристический рынок и высокоразвитая инфраструктура с обширной гостиничной сетью и транспортной индустрией. Второе место занимают </a:t>
            </a:r>
            <a:r>
              <a:rPr lang="ru-RU" b="1" u="sng" dirty="0">
                <a:solidFill>
                  <a:srgbClr val="FFFF00"/>
                </a:solidFill>
                <a:latin typeface="Georgia" panose="02040502050405020303" pitchFamily="18" charset="0"/>
              </a:rPr>
              <a:t>Карибские острова,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принимающие 12 млн туристов в год.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В Южной Америке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туристические потоки относительно слабы из-за политической нестабильности и экономического развития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59498"/>
            <a:ext cx="4716016" cy="303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015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ТУРИЗМ И ОТДЫХ В АЗИИ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104456" cy="5328591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Массовое посещение отдыхающими этого региона началось в 80-х годах XX века. В основном это индустриальные страны — активные экспортёры товаров: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Малайзия, Сингапур,</a:t>
            </a:r>
            <a:r>
              <a:rPr lang="ru-RU" b="1" i="1" dirty="0">
                <a:solidFill>
                  <a:srgbClr val="FFFF00"/>
                </a:solidFill>
                <a:latin typeface="Georgia" panose="02040502050405020303" pitchFamily="18" charset="0"/>
              </a:rPr>
              <a:t> 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Южная Корея, Таиланд, Индонезия, Индия, Пакистан, Тайвань.</a:t>
            </a:r>
          </a:p>
          <a:p>
            <a:endParaRPr lang="ru-RU" dirty="0" smtClean="0">
              <a:solidFill>
                <a:srgbClr val="FFFF00"/>
              </a:solidFill>
              <a:latin typeface="Georgia" panose="02040502050405020303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Основной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туристский поток генерируют сами страны региона (78 %).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Так, например, Япония финансово стимулирует проведение каникул японцами за рубежом.</a:t>
            </a:r>
            <a:endParaRPr lang="ru-RU" dirty="0">
              <a:solidFill>
                <a:srgbClr val="FFFF00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60851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289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МЕЖДУНАРОДНАЯ  ТОРГОВЛЯ – </a:t>
            </a: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торговля какой-либо страны с другими странами.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Century" panose="02040604050505020304" pitchFamily="18" charset="0"/>
              </a:rPr>
              <a:t>Еще </a:t>
            </a:r>
            <a:r>
              <a:rPr lang="ru-RU" b="1" dirty="0">
                <a:latin typeface="Century" panose="02040604050505020304" pitchFamily="18" charset="0"/>
              </a:rPr>
              <a:t>ни одной стране мира не удалось создать здоровую экономику, изолировавшись от мировой экономической системы. </a:t>
            </a:r>
            <a:endParaRPr lang="ru-RU" b="1" dirty="0" smtClean="0">
              <a:latin typeface="Century" panose="02040604050505020304" pitchFamily="18" charset="0"/>
            </a:endParaRPr>
          </a:p>
          <a:p>
            <a:r>
              <a:rPr lang="ru-RU" sz="3200" b="1" dirty="0" smtClean="0">
                <a:solidFill>
                  <a:srgbClr val="FFC000"/>
                </a:solidFill>
                <a:latin typeface="Century" panose="02040604050505020304" pitchFamily="18" charset="0"/>
              </a:rPr>
              <a:t>Япония</a:t>
            </a:r>
            <a:r>
              <a:rPr lang="ru-RU" sz="3200" b="1" dirty="0">
                <a:solidFill>
                  <a:srgbClr val="FFC000"/>
                </a:solidFill>
                <a:latin typeface="Century" panose="02040604050505020304" pitchFamily="18" charset="0"/>
              </a:rPr>
              <a:t>, Германия, Сингапур, Гонконг и </a:t>
            </a:r>
            <a:r>
              <a:rPr lang="ru-RU" sz="3200" b="1" dirty="0">
                <a:latin typeface="Century" panose="02040604050505020304" pitchFamily="18" charset="0"/>
              </a:rPr>
              <a:t>другие страны своим процветанием обязаны международной торговле. Эти страны не богаты ни полезными ископаемыми, ни c/х угодьями, но там трудятся дисциплинированные, квалифицированные работники.</a:t>
            </a:r>
          </a:p>
          <a:p>
            <a:endParaRPr lang="ru-RU" sz="3200" b="1" dirty="0">
              <a:latin typeface="Century" panose="020406040505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93" y="1772816"/>
            <a:ext cx="466340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878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564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Причины возникновения МТ</a:t>
            </a:r>
            <a:endParaRPr lang="ru-RU" b="1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ограниченность ресурсов 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различие стран в ЭГП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Природные условия 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Уровень ЭК РАЗВИТИЯ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МГРТ 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Специализация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абсолютное и относительное преимущество в производстве товаров и услуг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864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entury" panose="02040604050505020304" pitchFamily="18" charset="0"/>
              </a:rPr>
              <a:t>Всемирная торговая организация (ВТО) –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Century" panose="02040604050505020304" pitchFamily="18" charset="0"/>
              </a:rPr>
              <a:t>международная </a:t>
            </a:r>
            <a:r>
              <a:rPr lang="ru-RU" b="1" dirty="0">
                <a:latin typeface="Century" panose="02040604050505020304" pitchFamily="18" charset="0"/>
              </a:rPr>
              <a:t>организация, созданная 1 января 1995 года с целью либерализации международной торговли и регулирования торгово-политических отношений государств-членов.</a:t>
            </a:r>
            <a:endParaRPr lang="ru-RU" dirty="0">
              <a:latin typeface="Century" panose="020406040505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551" y="1700808"/>
            <a:ext cx="489794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8614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ТОРГОВЛЯ УСЛУГАМИ</a:t>
            </a:r>
            <a:endParaRPr lang="ru-RU" b="1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latin typeface="Century" panose="02040604050505020304" pitchFamily="18" charset="0"/>
              </a:rPr>
              <a:t>Услуги</a:t>
            </a:r>
            <a:r>
              <a:rPr lang="ru-RU" i="1" dirty="0">
                <a:latin typeface="Century" panose="02040604050505020304" pitchFamily="18" charset="0"/>
              </a:rPr>
              <a:t>: </a:t>
            </a:r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транспортные, </a:t>
            </a:r>
            <a:r>
              <a:rPr lang="ru-RU" i="1" dirty="0" err="1" smtClean="0">
                <a:solidFill>
                  <a:srgbClr val="FFFF00"/>
                </a:solidFill>
                <a:latin typeface="Century" panose="02040604050505020304" pitchFamily="18" charset="0"/>
              </a:rPr>
              <a:t>медицинские,подготовка</a:t>
            </a:r>
            <a:r>
              <a:rPr lang="ru-RU" i="1" dirty="0" smtClean="0">
                <a:solidFill>
                  <a:srgbClr val="FFFF00"/>
                </a:solidFill>
                <a:latin typeface="Century" panose="02040604050505020304" pitchFamily="18" charset="0"/>
              </a:rPr>
              <a:t> </a:t>
            </a:r>
            <a:r>
              <a:rPr lang="ru-RU" i="1" dirty="0">
                <a:solidFill>
                  <a:srgbClr val="FFFF00"/>
                </a:solidFill>
                <a:latin typeface="Century" panose="02040604050505020304" pitchFamily="18" charset="0"/>
              </a:rPr>
              <a:t>кадров,  </a:t>
            </a:r>
            <a:r>
              <a:rPr lang="ru-RU" i="1" dirty="0" smtClean="0">
                <a:solidFill>
                  <a:srgbClr val="FFFF00"/>
                </a:solidFill>
                <a:latin typeface="Century" panose="02040604050505020304" pitchFamily="18" charset="0"/>
              </a:rPr>
              <a:t>туризм</a:t>
            </a:r>
            <a:r>
              <a:rPr lang="ru-RU" i="1" dirty="0" smtClean="0">
                <a:latin typeface="Century" panose="02040604050505020304" pitchFamily="18" charset="0"/>
              </a:rPr>
              <a:t>….. </a:t>
            </a:r>
            <a:r>
              <a:rPr lang="ru-RU" dirty="0">
                <a:latin typeface="Century" panose="02040604050505020304" pitchFamily="18" charset="0"/>
              </a:rPr>
              <a:t>в последнее время появились новые виды – банковские, рекламные, инженерно-консультационные услуги (</a:t>
            </a:r>
            <a:r>
              <a:rPr lang="ru-RU" b="1" i="1" dirty="0" err="1">
                <a:solidFill>
                  <a:srgbClr val="FFFF00"/>
                </a:solidFill>
                <a:latin typeface="Century" panose="02040604050505020304" pitchFamily="18" charset="0"/>
              </a:rPr>
              <a:t>инженеринг</a:t>
            </a:r>
            <a:r>
              <a:rPr lang="ru-RU" b="1" i="1" dirty="0">
                <a:solidFill>
                  <a:srgbClr val="FFFF00"/>
                </a:solidFill>
                <a:latin typeface="Century" panose="02040604050505020304" pitchFamily="18" charset="0"/>
              </a:rPr>
              <a:t>, консалтинг, лизинг).</a:t>
            </a:r>
            <a:endParaRPr lang="ru-RU" b="1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r>
              <a:rPr lang="ru-RU" dirty="0">
                <a:latin typeface="Century" panose="02040604050505020304" pitchFamily="18" charset="0"/>
              </a:rPr>
              <a:t>Основная торговля услугами происходит на рынке, образованном </a:t>
            </a:r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экономически развитыми странами Запада</a:t>
            </a:r>
            <a:r>
              <a:rPr lang="ru-RU" dirty="0">
                <a:latin typeface="Century" panose="02040604050505020304" pitchFamily="18" charset="0"/>
              </a:rPr>
              <a:t>. </a:t>
            </a:r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На них приходится </a:t>
            </a:r>
            <a:r>
              <a:rPr lang="ru-RU" b="1" dirty="0">
                <a:solidFill>
                  <a:srgbClr val="FFFF00"/>
                </a:solidFill>
                <a:latin typeface="Century" panose="02040604050505020304" pitchFamily="18" charset="0"/>
              </a:rPr>
              <a:t>около 90% мирового экспорта</a:t>
            </a:r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 и </a:t>
            </a:r>
            <a:r>
              <a:rPr lang="ru-RU" b="1" dirty="0">
                <a:solidFill>
                  <a:srgbClr val="FFFF00"/>
                </a:solidFill>
                <a:latin typeface="Century" panose="02040604050505020304" pitchFamily="18" charset="0"/>
              </a:rPr>
              <a:t>80% мирового импорта услуг.</a:t>
            </a:r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endParaRPr lang="ru-RU" dirty="0">
              <a:latin typeface="Century" panose="020406040505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886" y="1628800"/>
            <a:ext cx="426485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277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35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b="1" i="1" u="sng" dirty="0" smtClean="0">
                <a:solidFill>
                  <a:srgbClr val="FFC000"/>
                </a:solidFill>
                <a:latin typeface="Georgia" panose="02040502050405020303" pitchFamily="18" charset="0"/>
              </a:rPr>
              <a:t>Непроизводственная  сфера </a:t>
            </a:r>
            <a:r>
              <a:rPr lang="ru-RU" sz="1800" b="1" i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— </a:t>
            </a:r>
            <a:r>
              <a:rPr lang="ru-RU" sz="1800" b="1" i="1" dirty="0">
                <a:solidFill>
                  <a:srgbClr val="FFC000"/>
                </a:solidFill>
                <a:latin typeface="Georgia" panose="02040502050405020303" pitchFamily="18" charset="0"/>
              </a:rPr>
              <a:t>совокупность отраслей и видов хозяйственной деятельности, направленных на удовлетворение потребностей населения </a:t>
            </a:r>
            <a:r>
              <a:rPr lang="ru-RU" sz="1800" b="1" i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 или  производства</a:t>
            </a:r>
            <a:r>
              <a:rPr lang="ru-RU" sz="1800" b="1" i="1" dirty="0">
                <a:solidFill>
                  <a:srgbClr val="FFC000"/>
                </a:solidFill>
                <a:latin typeface="Georgia" panose="02040502050405020303" pitchFamily="18" charset="0"/>
              </a:rPr>
              <a:t>.</a:t>
            </a:r>
            <a:br>
              <a:rPr lang="ru-RU" sz="1800" b="1" i="1" dirty="0">
                <a:solidFill>
                  <a:srgbClr val="FFC000"/>
                </a:solidFill>
                <a:latin typeface="Georgia" panose="02040502050405020303" pitchFamily="18" charset="0"/>
              </a:rPr>
            </a:br>
            <a:endParaRPr lang="ru-RU" sz="1800" b="1" i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 descr="https://prezentacii.org/upload/cloud/18/06/52086/images/screen1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568952" cy="5457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3585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Положительные и отрицательные черты внешней торговли</a:t>
            </a:r>
            <a:endParaRPr lang="ru-RU" sz="3200" b="1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C000"/>
                </a:solidFill>
                <a:latin typeface="Century" panose="02040604050505020304" pitchFamily="18" charset="0"/>
              </a:rPr>
              <a:t>1.Граждане смогут купить больше товаров.                                                                                            2.Вырастут доходы торговых фирм и государство сможет получить с них большую сумму налогов.                                                                                                                                        </a:t>
            </a:r>
            <a:endParaRPr lang="ru-RU" dirty="0" smtClean="0">
              <a:solidFill>
                <a:srgbClr val="FFC000"/>
              </a:solidFill>
              <a:latin typeface="Century" panose="02040604050505020304" pitchFamily="18" charset="0"/>
            </a:endParaRPr>
          </a:p>
          <a:p>
            <a:r>
              <a:rPr lang="ru-RU" dirty="0" smtClean="0">
                <a:solidFill>
                  <a:srgbClr val="FFC000"/>
                </a:solidFill>
                <a:latin typeface="Century" panose="02040604050505020304" pitchFamily="18" charset="0"/>
              </a:rPr>
              <a:t>3.Возрастет </a:t>
            </a:r>
            <a:r>
              <a:rPr lang="ru-RU" dirty="0">
                <a:solidFill>
                  <a:srgbClr val="FFC000"/>
                </a:solidFill>
                <a:latin typeface="Century" panose="02040604050505020304" pitchFamily="18" charset="0"/>
              </a:rPr>
              <a:t>сумма налогов, </a:t>
            </a:r>
            <a:r>
              <a:rPr lang="ru-RU" dirty="0" smtClean="0">
                <a:solidFill>
                  <a:srgbClr val="FFC000"/>
                </a:solidFill>
                <a:latin typeface="Century" panose="02040604050505020304" pitchFamily="18" charset="0"/>
              </a:rPr>
              <a:t>при </a:t>
            </a:r>
            <a:r>
              <a:rPr lang="ru-RU" dirty="0">
                <a:solidFill>
                  <a:srgbClr val="FFC000"/>
                </a:solidFill>
                <a:latin typeface="Century" panose="02040604050505020304" pitchFamily="18" charset="0"/>
              </a:rPr>
              <a:t>приобретении импортных товаров.                                                                                                                                                     </a:t>
            </a:r>
            <a:endParaRPr lang="ru-RU" dirty="0" smtClean="0">
              <a:solidFill>
                <a:srgbClr val="FFC000"/>
              </a:solidFill>
              <a:latin typeface="Century" panose="02040604050505020304" pitchFamily="18" charset="0"/>
            </a:endParaRPr>
          </a:p>
          <a:p>
            <a:r>
              <a:rPr lang="ru-RU" dirty="0" smtClean="0">
                <a:solidFill>
                  <a:srgbClr val="FFC000"/>
                </a:solidFill>
                <a:latin typeface="Century" panose="02040604050505020304" pitchFamily="18" charset="0"/>
              </a:rPr>
              <a:t>4</a:t>
            </a:r>
            <a:r>
              <a:rPr lang="ru-RU" dirty="0">
                <a:solidFill>
                  <a:srgbClr val="FFC000"/>
                </a:solidFill>
                <a:latin typeface="Century" panose="02040604050505020304" pitchFamily="18" charset="0"/>
              </a:rPr>
              <a:t>. Рост уровня жизни граждан, покупающих импортные товары                                                </a:t>
            </a:r>
            <a:r>
              <a:rPr lang="ru-RU" dirty="0" smtClean="0">
                <a:solidFill>
                  <a:srgbClr val="FFC000"/>
                </a:solidFill>
                <a:latin typeface="Century" panose="02040604050505020304" pitchFamily="18" charset="0"/>
              </a:rPr>
              <a:t>улучшит </a:t>
            </a:r>
            <a:r>
              <a:rPr lang="ru-RU" dirty="0">
                <a:solidFill>
                  <a:srgbClr val="FFC000"/>
                </a:solidFill>
                <a:latin typeface="Century" panose="02040604050505020304" pitchFamily="18" charset="0"/>
              </a:rPr>
              <a:t>внутриполитическую ситуацию в стране.</a:t>
            </a:r>
          </a:p>
          <a:p>
            <a:endParaRPr lang="ru-RU" dirty="0">
              <a:latin typeface="Century" panose="020406040505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1.Сократятся продажи отечественных товаров.                                                                                                                                          2. Упадают доходы отечественных фирм и государство меньше получит</a:t>
            </a:r>
          </a:p>
          <a:p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от них доходов.                                                                                                                                                  3. Начнутся увольнения в отечественной промышленности.                                                                                                </a:t>
            </a:r>
            <a:r>
              <a:rPr lang="ru-RU" dirty="0" smtClean="0">
                <a:solidFill>
                  <a:srgbClr val="FFFF00"/>
                </a:solidFill>
                <a:latin typeface="Century" panose="02040604050505020304" pitchFamily="18" charset="0"/>
              </a:rPr>
              <a:t> </a:t>
            </a:r>
          </a:p>
          <a:p>
            <a:r>
              <a:rPr lang="ru-RU" dirty="0" smtClean="0">
                <a:solidFill>
                  <a:srgbClr val="FFFF00"/>
                </a:solidFill>
                <a:latin typeface="Century" panose="02040604050505020304" pitchFamily="18" charset="0"/>
              </a:rPr>
              <a:t>4.Безработные </a:t>
            </a:r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и владельцы будут протестовать против нынешнего правительства.                       </a:t>
            </a:r>
            <a:endParaRPr lang="ru-RU" dirty="0" smtClean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Century" panose="02040604050505020304" pitchFamily="18" charset="0"/>
              </a:rPr>
              <a:t>5.Возрастет </a:t>
            </a:r>
            <a:r>
              <a:rPr lang="ru-RU" dirty="0">
                <a:solidFill>
                  <a:srgbClr val="FFFF00"/>
                </a:solidFill>
                <a:latin typeface="Century" panose="02040604050505020304" pitchFamily="18" charset="0"/>
              </a:rPr>
              <a:t>зависимость страны от поставок товаров из-за рубежа</a:t>
            </a:r>
          </a:p>
          <a:p>
            <a:endParaRPr lang="ru-RU" dirty="0">
              <a:solidFill>
                <a:srgbClr val="FFFF0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209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Политика государства в области внешней торговли</a:t>
            </a:r>
            <a:endParaRPr lang="ru-RU" sz="3200" b="1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800" b="1" u="sng" dirty="0">
                <a:solidFill>
                  <a:srgbClr val="FFFF00"/>
                </a:solidFill>
                <a:latin typeface="Century" panose="02040604050505020304" pitchFamily="18" charset="0"/>
              </a:rPr>
              <a:t>Протекционизм</a:t>
            </a:r>
            <a:r>
              <a:rPr lang="ru-RU" b="1" dirty="0">
                <a:solidFill>
                  <a:srgbClr val="FFFF00"/>
                </a:solidFill>
                <a:latin typeface="Century" panose="02040604050505020304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Century" panose="02040604050505020304" pitchFamily="18" charset="0"/>
              </a:rPr>
              <a:t>                  </a:t>
            </a:r>
            <a:r>
              <a:rPr lang="ru-RU" sz="3600" dirty="0" smtClean="0">
                <a:solidFill>
                  <a:srgbClr val="FFFF00"/>
                </a:solidFill>
                <a:latin typeface="Century" panose="02040604050505020304" pitchFamily="18" charset="0"/>
              </a:rPr>
              <a:t>в </a:t>
            </a:r>
            <a:r>
              <a:rPr lang="ru-RU" sz="3600" dirty="0">
                <a:solidFill>
                  <a:srgbClr val="FFFF00"/>
                </a:solidFill>
                <a:latin typeface="Century" panose="02040604050505020304" pitchFamily="18" charset="0"/>
              </a:rPr>
              <a:t>переводе с латинского – </a:t>
            </a:r>
            <a:r>
              <a:rPr lang="ru-RU" sz="3600" u="sng" dirty="0">
                <a:solidFill>
                  <a:srgbClr val="FFFF00"/>
                </a:solidFill>
                <a:latin typeface="Century" panose="02040604050505020304" pitchFamily="18" charset="0"/>
              </a:rPr>
              <a:t>защита, </a:t>
            </a:r>
            <a:r>
              <a:rPr lang="ru-RU" sz="3600" u="sng" dirty="0" smtClean="0">
                <a:solidFill>
                  <a:srgbClr val="FFFF00"/>
                </a:solidFill>
                <a:latin typeface="Century" panose="02040604050505020304" pitchFamily="18" charset="0"/>
              </a:rPr>
              <a:t>покровительство </a:t>
            </a:r>
            <a:r>
              <a:rPr lang="ru-RU" sz="3600" dirty="0">
                <a:solidFill>
                  <a:srgbClr val="FFFF00"/>
                </a:solidFill>
                <a:latin typeface="Century" panose="02040604050505020304" pitchFamily="18" charset="0"/>
              </a:rPr>
              <a:t>– </a:t>
            </a:r>
            <a:endParaRPr lang="ru-RU" sz="3600" dirty="0" smtClean="0">
              <a:solidFill>
                <a:srgbClr val="FFFF00"/>
              </a:solidFill>
              <a:latin typeface="Century" panose="02040604050505020304" pitchFamily="18" charset="0"/>
            </a:endParaRPr>
          </a:p>
          <a:p>
            <a:r>
              <a:rPr lang="ru-RU" sz="3600" dirty="0" smtClean="0">
                <a:solidFill>
                  <a:srgbClr val="FFFF00"/>
                </a:solidFill>
                <a:latin typeface="Century" panose="02040604050505020304" pitchFamily="18" charset="0"/>
              </a:rPr>
              <a:t>политика </a:t>
            </a:r>
            <a:r>
              <a:rPr lang="ru-RU" sz="3600" dirty="0">
                <a:solidFill>
                  <a:srgbClr val="FFFF00"/>
                </a:solidFill>
                <a:latin typeface="Century" panose="02040604050505020304" pitchFamily="18" charset="0"/>
              </a:rPr>
              <a:t>государства, заключающаяся в целенаправленном ограждении внутреннего рынка от поступления товаров иностранного производства</a:t>
            </a:r>
            <a:r>
              <a:rPr lang="ru-RU" sz="3600" dirty="0" smtClean="0">
                <a:solidFill>
                  <a:srgbClr val="FFFF00"/>
                </a:solidFill>
                <a:latin typeface="Century" panose="02040604050505020304" pitchFamily="18" charset="0"/>
              </a:rPr>
              <a:t>.</a:t>
            </a:r>
            <a:endParaRPr lang="ru-RU" sz="3600" dirty="0">
              <a:solidFill>
                <a:srgbClr val="FFFF00"/>
              </a:solidFill>
              <a:latin typeface="Century" panose="020406040505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800" b="1" u="sng" dirty="0">
                <a:solidFill>
                  <a:srgbClr val="FFC000"/>
                </a:solidFill>
                <a:latin typeface="Century" panose="02040604050505020304" pitchFamily="18" charset="0"/>
              </a:rPr>
              <a:t>Фритредерство</a:t>
            </a:r>
            <a:r>
              <a:rPr lang="ru-RU" sz="3800" b="1" dirty="0">
                <a:solidFill>
                  <a:srgbClr val="FFC000"/>
                </a:solidFill>
                <a:latin typeface="Century" panose="02040604050505020304" pitchFamily="18" charset="0"/>
              </a:rPr>
              <a:t> </a:t>
            </a:r>
            <a:r>
              <a:rPr lang="ru-RU" sz="3800" b="1" dirty="0" smtClean="0">
                <a:solidFill>
                  <a:srgbClr val="FFC000"/>
                </a:solidFill>
                <a:latin typeface="Century" panose="02040604050505020304" pitchFamily="18" charset="0"/>
              </a:rPr>
              <a:t>        </a:t>
            </a:r>
            <a:r>
              <a:rPr lang="ru-RU" sz="3400" dirty="0" smtClean="0">
                <a:solidFill>
                  <a:srgbClr val="FFC000"/>
                </a:solidFill>
                <a:latin typeface="Century" panose="02040604050505020304" pitchFamily="18" charset="0"/>
              </a:rPr>
              <a:t>в </a:t>
            </a:r>
            <a:r>
              <a:rPr lang="ru-RU" sz="3400" dirty="0">
                <a:solidFill>
                  <a:srgbClr val="FFC000"/>
                </a:solidFill>
                <a:latin typeface="Century" panose="02040604050505020304" pitchFamily="18" charset="0"/>
              </a:rPr>
              <a:t>переводе с английского – </a:t>
            </a:r>
            <a:r>
              <a:rPr lang="ru-RU" sz="3400" u="sng" dirty="0">
                <a:solidFill>
                  <a:srgbClr val="FFC000"/>
                </a:solidFill>
                <a:latin typeface="Century" panose="02040604050505020304" pitchFamily="18" charset="0"/>
              </a:rPr>
              <a:t>свободная </a:t>
            </a:r>
            <a:r>
              <a:rPr lang="ru-RU" sz="3400" u="sng" dirty="0" smtClean="0">
                <a:solidFill>
                  <a:srgbClr val="FFC000"/>
                </a:solidFill>
                <a:latin typeface="Century" panose="02040604050505020304" pitchFamily="18" charset="0"/>
              </a:rPr>
              <a:t>торговля </a:t>
            </a:r>
            <a:r>
              <a:rPr lang="ru-RU" sz="3400" u="sng" dirty="0">
                <a:solidFill>
                  <a:srgbClr val="FFC000"/>
                </a:solidFill>
                <a:latin typeface="Century" panose="02040604050505020304" pitchFamily="18" charset="0"/>
              </a:rPr>
              <a:t>– </a:t>
            </a:r>
            <a:r>
              <a:rPr lang="ru-RU" sz="3400" dirty="0">
                <a:solidFill>
                  <a:srgbClr val="FFC000"/>
                </a:solidFill>
                <a:latin typeface="Century" panose="02040604050505020304" pitchFamily="18" charset="0"/>
              </a:rPr>
              <a:t>торговля без ограничений, когда государством обеспечивается свободный доступ в страну заграничных товаров путём установления низких импортных пошлин или даже без установления их.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289621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622"/>
            <a:ext cx="9073008" cy="700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766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Состав непроизводственной сферы</a:t>
            </a:r>
            <a:endParaRPr lang="ru-RU" sz="3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i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Образование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 Наука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 финансовая сфера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 Туризм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 Здравоохранение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культура и искусство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pPr lvl="0"/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жилищно-коммунальное хозяйство и т. д.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51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ПРИМЕР: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В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непроизводственной сфере в мире лидируют США. В  этой сфере занято 2/3 населения страны. </a:t>
            </a:r>
            <a:r>
              <a:rPr lang="ru-RU" i="1" dirty="0">
                <a:solidFill>
                  <a:srgbClr val="FFFF00"/>
                </a:solidFill>
                <a:latin typeface="Georgia" panose="02040502050405020303" pitchFamily="18" charset="0"/>
              </a:rPr>
              <a:t>Например, </a:t>
            </a:r>
            <a:r>
              <a:rPr lang="ru-RU" i="1" u="sng" dirty="0">
                <a:solidFill>
                  <a:srgbClr val="FFFF00"/>
                </a:solidFill>
                <a:latin typeface="Georgia" panose="02040502050405020303" pitchFamily="18" charset="0"/>
              </a:rPr>
              <a:t>Нью-Йорк крупнейший финансовый центр,</a:t>
            </a:r>
            <a:r>
              <a:rPr lang="ru-RU" i="1" dirty="0">
                <a:solidFill>
                  <a:srgbClr val="FFFF00"/>
                </a:solidFill>
                <a:latin typeface="Georgia" panose="02040502050405020303" pitchFamily="18" charset="0"/>
              </a:rPr>
              <a:t> центрами науки и образования являются такие города, как Стэнфорд, Кембридж, Лос-Анджелес. Велика доля туризма, особенно в </a:t>
            </a:r>
            <a:r>
              <a:rPr lang="ru-RU" i="1" u="sng" dirty="0">
                <a:solidFill>
                  <a:srgbClr val="FFFF00"/>
                </a:solidFill>
                <a:latin typeface="Georgia" panose="02040502050405020303" pitchFamily="18" charset="0"/>
              </a:rPr>
              <a:t>штатах Флорида, Калифорния, Гавайи</a:t>
            </a:r>
            <a:r>
              <a:rPr lang="ru-RU" i="1" u="sng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83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ОБРАЗОВАНИЕ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2308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Образование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в странах мира отличается многими факторами: педагогической системой, формой образовательного процесса, средствами, которые люди вкладывают в обучение, и т. д. Уровень образования в странах зависит от общего уровня развития государства. В разных государствах функционирует собственная образовательная система  Традиционно считается, что </a:t>
            </a: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азиатские и скандинавские страны являются лучшими в плане образования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endParaRPr lang="ru-RU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Южная Корея находится на вершине рейтинга, далее следуют Япония, Сингапур и Гонконг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.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Идеологией образования в этих странах является 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пример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усердия над врождёнными способностями, чётко сформулированные цели и задачи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обучения, высокая культура 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. Ученики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в Южной Корее ходят в школу семь дней в неделю.</a:t>
            </a:r>
          </a:p>
          <a:p>
            <a:endParaRPr lang="ru-RU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612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НАУКА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003232" cy="5230816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Научные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ресурсы мировой экономики сосредоточены в небольшом числе стран. Ведущими из них являются США, Западная Европа и Япония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. Примерно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половина совокупных мировых расходов на науку приходится на США. Доля этой страны в производстве наукоёмкой продукции в мировом хозяйстве составляет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40 %.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Общее число занятых в сферах науки и научного обслуживания в США – порядка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10 млн чел.,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в том числе непосредственно в научных исследованиях – более 1 млн чел.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087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НАУКА США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Особенностью организации научной сферы является сосредоточение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фундаментальных исследований в университетах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, среди которых выделяются 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Массачусетский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технологический институт, 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Гарвардский, </a:t>
            </a:r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Стэнфордский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..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Прикладные разработки осуществляются, главным образом, в научно-исследовательских лабораториях частных фирм. </a:t>
            </a:r>
            <a:endParaRPr lang="ru-RU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67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Селиконовая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долина США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Важнейшей формой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американской науки являются </a:t>
            </a:r>
            <a:r>
              <a:rPr lang="ru-RU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территориальные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научно-производственные комплексы (технопарки, </a:t>
            </a:r>
            <a:r>
              <a:rPr lang="ru-RU" b="1" dirty="0" err="1">
                <a:solidFill>
                  <a:srgbClr val="FFFF00"/>
                </a:solidFill>
                <a:latin typeface="Georgia" panose="02040502050405020303" pitchFamily="18" charset="0"/>
              </a:rPr>
              <a:t>технополисы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), в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которых происходит взаимодействие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научных исследований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,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инновационного бизнеса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,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опытной разработки новых наукоёмких изделий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, их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экспериментального, мелкосерийного производства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. 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Всего в США действует более </a:t>
            </a:r>
            <a:r>
              <a:rPr lang="ru-RU" b="1" dirty="0">
                <a:solidFill>
                  <a:srgbClr val="FFFF00"/>
                </a:solidFill>
                <a:latin typeface="Georgia" panose="02040502050405020303" pitchFamily="18" charset="0"/>
              </a:rPr>
              <a:t>110 таких</a:t>
            </a:r>
            <a:r>
              <a:rPr lang="ru-RU" dirty="0">
                <a:solidFill>
                  <a:srgbClr val="FFFF00"/>
                </a:solidFill>
                <a:latin typeface="Georgia" panose="02040502050405020303" pitchFamily="18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Georgia" panose="02040502050405020303" pitchFamily="18" charset="0"/>
              </a:rPr>
              <a:t>технополисов , среди них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Силиконовая 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долина».</a:t>
            </a:r>
            <a:endParaRPr lang="ru-RU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876423" cy="360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870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Georgia" panose="02040502050405020303" pitchFamily="18" charset="0"/>
              </a:rPr>
              <a:t>Финансовые и банковские центры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052737"/>
            <a:ext cx="4179416" cy="524372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Georgia" panose="02040502050405020303" pitchFamily="18" charset="0"/>
              </a:rPr>
              <a:t>Это </a:t>
            </a:r>
            <a:r>
              <a:rPr lang="ru-RU" dirty="0">
                <a:solidFill>
                  <a:srgbClr val="FFC000"/>
                </a:solidFill>
                <a:latin typeface="Georgia" panose="02040502050405020303" pitchFamily="18" charset="0"/>
              </a:rPr>
              <a:t>центры сосредоточения банков и специализированных кредитно-финансовых институтов, осуществляющих международные валютные, кредитные и финансовые операции, сделки с ценными бумагами, золотом. 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Мировые финансовые центры — Лондон, Нью-Йорк, Цюрих, Франкфурт-на-Майне,</a:t>
            </a:r>
            <a:r>
              <a:rPr lang="ru-RU" b="1" i="1" dirty="0">
                <a:solidFill>
                  <a:srgbClr val="FFC000"/>
                </a:solidFill>
                <a:latin typeface="Georgia" panose="02040502050405020303" pitchFamily="18" charset="0"/>
              </a:rPr>
              <a:t> </a:t>
            </a:r>
            <a:r>
              <a:rPr lang="ru-RU" b="1" dirty="0">
                <a:solidFill>
                  <a:srgbClr val="FFC000"/>
                </a:solidFill>
                <a:latin typeface="Georgia" panose="02040502050405020303" pitchFamily="18" charset="0"/>
              </a:rPr>
              <a:t>Люксембург, Сингапур и др.</a:t>
            </a:r>
            <a:endParaRPr lang="ru-RU" dirty="0">
              <a:solidFill>
                <a:srgbClr val="FFC000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12776"/>
            <a:ext cx="489654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6649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197</TotalTime>
  <Words>871</Words>
  <Application>Microsoft Office PowerPoint</Application>
  <PresentationFormat>Экран (4:3)</PresentationFormat>
  <Paragraphs>68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Метро</vt:lpstr>
      <vt:lpstr>НЕПРОИЗВОДСТВЕННАЯ СФЕРА</vt:lpstr>
      <vt:lpstr>Непроизводственная  сфера — совокупность отраслей и видов хозяйственной деятельности, направленных на удовлетворение потребностей населения  или  производства. </vt:lpstr>
      <vt:lpstr>Состав непроизводственной сферы</vt:lpstr>
      <vt:lpstr>ПРИМЕР:</vt:lpstr>
      <vt:lpstr>ОБРАЗОВАНИЕ</vt:lpstr>
      <vt:lpstr>НАУКА</vt:lpstr>
      <vt:lpstr>НАУКА США</vt:lpstr>
      <vt:lpstr>Селиконовая  долина США</vt:lpstr>
      <vt:lpstr>Финансовые и банковские центры </vt:lpstr>
      <vt:lpstr>Финансовые центры мира </vt:lpstr>
      <vt:lpstr>ОТДЫХ   И   ТУРИЗМ</vt:lpstr>
      <vt:lpstr>ТУРИЗМ И ОТДЫХ В АМЕРИКЕ</vt:lpstr>
      <vt:lpstr>ТУРИЗМ И ОТДЫХ В АЗИИ</vt:lpstr>
      <vt:lpstr>МЕЖДУНАРОДНАЯ  ТОРГОВЛЯ – торговля какой-либо страны с другими странами.</vt:lpstr>
      <vt:lpstr>Презентация PowerPoint</vt:lpstr>
      <vt:lpstr>Причины возникновения МТ</vt:lpstr>
      <vt:lpstr>Всемирная торговая организация (ВТО) –</vt:lpstr>
      <vt:lpstr>ТОРГОВЛЯ УСЛУГАМИ</vt:lpstr>
      <vt:lpstr>Презентация PowerPoint</vt:lpstr>
      <vt:lpstr>Положительные и отрицательные черты внешней торговли</vt:lpstr>
      <vt:lpstr>Политика государства в области внешней торговли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НЕПРОИЗВОДСТВЕННАЯ СФЕРА</dc:title>
  <dc:creator>Людмила</dc:creator>
  <cp:lastModifiedBy>user</cp:lastModifiedBy>
  <cp:revision>15</cp:revision>
  <dcterms:created xsi:type="dcterms:W3CDTF">2024-02-27T09:11:02Z</dcterms:created>
  <dcterms:modified xsi:type="dcterms:W3CDTF">2024-10-30T14:41:00Z</dcterms:modified>
</cp:coreProperties>
</file>