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0" r:id="rId3"/>
    <p:sldId id="258" r:id="rId4"/>
    <p:sldId id="257" r:id="rId5"/>
    <p:sldId id="261" r:id="rId6"/>
    <p:sldId id="263" r:id="rId7"/>
    <p:sldId id="265" r:id="rId8"/>
    <p:sldId id="262" r:id="rId9"/>
    <p:sldId id="266" r:id="rId10"/>
    <p:sldId id="274" r:id="rId11"/>
    <p:sldId id="267" r:id="rId12"/>
    <p:sldId id="259" r:id="rId13"/>
    <p:sldId id="264" r:id="rId14"/>
    <p:sldId id="275" r:id="rId15"/>
    <p:sldId id="268" r:id="rId16"/>
    <p:sldId id="269" r:id="rId17"/>
    <p:sldId id="276" r:id="rId18"/>
    <p:sldId id="278" r:id="rId19"/>
    <p:sldId id="271" r:id="rId20"/>
    <p:sldId id="277" r:id="rId21"/>
    <p:sldId id="270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645024"/>
            <a:ext cx="2592288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7200" dirty="0" smtClean="0">
                <a:solidFill>
                  <a:srgbClr val="FFC000"/>
                </a:solidFill>
              </a:rPr>
              <a:t>США</a:t>
            </a:r>
            <a:endParaRPr lang="ru-RU" sz="72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157192"/>
            <a:ext cx="6800800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ТЕМА УРОКА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-4818"/>
            <a:ext cx="6300192" cy="5234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999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411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3050"/>
            <a:ext cx="7931224" cy="49165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+mn-lt"/>
              </a:rPr>
              <a:t>Особенности населения :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052737"/>
            <a:ext cx="3957836" cy="360039"/>
          </a:xfrm>
        </p:spPr>
        <p:txBody>
          <a:bodyPr>
            <a:normAutofit fontScale="85000" lnSpcReduction="20000"/>
          </a:bodyPr>
          <a:lstStyle/>
          <a:p>
            <a:r>
              <a:rPr lang="ru-RU" b="1" u="sng" dirty="0">
                <a:solidFill>
                  <a:srgbClr val="C00000"/>
                </a:solidFill>
              </a:rPr>
              <a:t>размещения </a:t>
            </a:r>
            <a:r>
              <a:rPr lang="ru-RU" b="1" u="sng" dirty="0" smtClean="0">
                <a:solidFill>
                  <a:srgbClr val="C00000"/>
                </a:solidFill>
              </a:rPr>
              <a:t>населения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980729"/>
            <a:ext cx="4114801" cy="432048"/>
          </a:xfrm>
        </p:spPr>
        <p:txBody>
          <a:bodyPr>
            <a:noAutofit/>
          </a:bodyPr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</a:rPr>
              <a:t>УРБАНИЗАЦИЯ</a:t>
            </a: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95536" y="1484784"/>
            <a:ext cx="4101852" cy="5184576"/>
          </a:xfrm>
        </p:spPr>
        <p:txBody>
          <a:bodyPr>
            <a:noAutofit/>
          </a:bodyPr>
          <a:lstStyle/>
          <a:p>
            <a:pPr marL="137160" indent="0" algn="ctr"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Средняя плотность населения США </a:t>
            </a:r>
            <a:r>
              <a:rPr lang="ru-RU" sz="1800" b="1" i="1" dirty="0">
                <a:solidFill>
                  <a:srgbClr val="C00000"/>
                </a:solidFill>
              </a:rPr>
              <a:t> – </a:t>
            </a:r>
            <a:r>
              <a:rPr lang="ru-RU" sz="1800" b="1" i="1" u="sng" dirty="0">
                <a:solidFill>
                  <a:srgbClr val="C00000"/>
                </a:solidFill>
              </a:rPr>
              <a:t>31 человек </a:t>
            </a:r>
            <a:r>
              <a:rPr lang="ru-RU" sz="1800" b="1" i="1" dirty="0">
                <a:solidFill>
                  <a:srgbClr val="C00000"/>
                </a:solidFill>
              </a:rPr>
              <a:t>на 1 км</a:t>
            </a:r>
            <a:r>
              <a:rPr lang="ru-RU" sz="1800" b="1" i="1" baseline="30000" dirty="0">
                <a:solidFill>
                  <a:srgbClr val="C00000"/>
                </a:solidFill>
              </a:rPr>
              <a:t>2   </a:t>
            </a:r>
            <a:r>
              <a:rPr lang="ru-RU" sz="1800" b="1" i="1" dirty="0">
                <a:solidFill>
                  <a:srgbClr val="C00000"/>
                </a:solidFill>
              </a:rPr>
              <a:t> </a:t>
            </a:r>
          </a:p>
          <a:p>
            <a:pPr marL="137160" indent="0">
              <a:buNone/>
            </a:pPr>
            <a:endParaRPr lang="ru-RU" sz="1200" b="1" dirty="0" smtClean="0">
              <a:solidFill>
                <a:srgbClr val="C00000"/>
              </a:solidFill>
            </a:endParaRPr>
          </a:p>
          <a:p>
            <a:pPr marL="137160" indent="0">
              <a:buNone/>
            </a:pPr>
            <a:r>
              <a:rPr lang="ru-RU" sz="1400" b="1" i="1" dirty="0" smtClean="0">
                <a:solidFill>
                  <a:srgbClr val="002060"/>
                </a:solidFill>
              </a:rPr>
              <a:t>Почти </a:t>
            </a:r>
            <a:r>
              <a:rPr lang="ru-RU" sz="1400" b="1" i="1" dirty="0">
                <a:solidFill>
                  <a:srgbClr val="002060"/>
                </a:solidFill>
              </a:rPr>
              <a:t>70 % жителей США проживает на 12 % общей площади страны. Особенно велики различия между приморскими (приозёрными) и горными  штатами: от 350-400  до 2-5 человек на 1 км</a:t>
            </a:r>
            <a:r>
              <a:rPr lang="ru-RU" sz="1400" b="1" i="1" baseline="30000" dirty="0">
                <a:solidFill>
                  <a:srgbClr val="002060"/>
                </a:solidFill>
              </a:rPr>
              <a:t>2</a:t>
            </a:r>
            <a:r>
              <a:rPr lang="ru-RU" sz="1400" b="1" i="1" dirty="0">
                <a:solidFill>
                  <a:srgbClr val="002060"/>
                </a:solidFill>
              </a:rPr>
              <a:t> ).</a:t>
            </a:r>
          </a:p>
          <a:p>
            <a:pPr marL="137160" indent="0" algn="ctr">
              <a:buNone/>
            </a:pPr>
            <a:r>
              <a:rPr lang="ru-RU" sz="1600" b="1" i="1" dirty="0" smtClean="0">
                <a:solidFill>
                  <a:srgbClr val="C00000"/>
                </a:solidFill>
              </a:rPr>
              <a:t>Причины </a:t>
            </a:r>
            <a:r>
              <a:rPr lang="ru-RU" sz="1600" b="1" i="1" dirty="0">
                <a:solidFill>
                  <a:srgbClr val="C00000"/>
                </a:solidFill>
              </a:rPr>
              <a:t> влияющие  на  размещение </a:t>
            </a:r>
            <a:r>
              <a:rPr lang="ru-RU" sz="1600" b="1" i="1" dirty="0" smtClean="0">
                <a:solidFill>
                  <a:srgbClr val="C00000"/>
                </a:solidFill>
              </a:rPr>
              <a:t>                         </a:t>
            </a:r>
            <a:r>
              <a:rPr lang="ru-RU" sz="1600" b="1" i="1" dirty="0">
                <a:solidFill>
                  <a:srgbClr val="C00000"/>
                </a:solidFill>
              </a:rPr>
              <a:t> </a:t>
            </a:r>
            <a:r>
              <a:rPr lang="ru-RU" sz="1600" b="1" i="1" dirty="0" smtClean="0">
                <a:solidFill>
                  <a:srgbClr val="C00000"/>
                </a:solidFill>
              </a:rPr>
              <a:t>населения</a:t>
            </a:r>
            <a:endParaRPr lang="ru-RU" sz="1600" b="1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1400" b="1" i="1" dirty="0">
                <a:solidFill>
                  <a:srgbClr val="002060"/>
                </a:solidFill>
              </a:rPr>
              <a:t>1. Природные условия</a:t>
            </a:r>
            <a:endParaRPr lang="ru-RU" sz="1400" b="1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1400" b="1" i="1" dirty="0">
                <a:solidFill>
                  <a:srgbClr val="002060"/>
                </a:solidFill>
              </a:rPr>
              <a:t>2. Исторические особенности</a:t>
            </a:r>
            <a:endParaRPr lang="ru-RU" sz="1400" b="1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1400" b="1" i="1" dirty="0">
                <a:solidFill>
                  <a:srgbClr val="002060"/>
                </a:solidFill>
              </a:rPr>
              <a:t>3.Современная стадия демографического перехода</a:t>
            </a:r>
            <a:endParaRPr lang="ru-RU" sz="1400" b="1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1400" b="1" i="1" dirty="0">
                <a:solidFill>
                  <a:srgbClr val="002060"/>
                </a:solidFill>
              </a:rPr>
              <a:t>4. Уровень развития, преобладающая структура хозяйства</a:t>
            </a:r>
            <a:endParaRPr lang="ru-RU" sz="1400" b="1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1400" b="1" i="1" dirty="0">
                <a:solidFill>
                  <a:srgbClr val="002060"/>
                </a:solidFill>
              </a:rPr>
              <a:t>5. Внутренние миграции</a:t>
            </a:r>
            <a:endParaRPr lang="ru-RU" sz="1400" b="1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1400" b="1" i="1" dirty="0">
                <a:solidFill>
                  <a:srgbClr val="002060"/>
                </a:solidFill>
              </a:rPr>
              <a:t>6. Урбанизация</a:t>
            </a:r>
            <a:endParaRPr lang="ru-RU" sz="1400" b="1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1400" b="1" i="1" dirty="0">
                <a:solidFill>
                  <a:srgbClr val="002060"/>
                </a:solidFill>
              </a:rPr>
              <a:t>Всего в стране проживает  более 300млн человек</a:t>
            </a:r>
            <a:endParaRPr lang="ru-RU" sz="1400" b="1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1400" b="1" i="1" dirty="0">
                <a:solidFill>
                  <a:srgbClr val="002060"/>
                </a:solidFill>
              </a:rPr>
              <a:t>В городах    -  ¾  населения.</a:t>
            </a:r>
            <a:endParaRPr lang="ru-RU" sz="1400" b="1" dirty="0">
              <a:solidFill>
                <a:srgbClr val="002060"/>
              </a:solidFill>
            </a:endParaRPr>
          </a:p>
          <a:p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72000" y="1412776"/>
            <a:ext cx="4114801" cy="5256584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b="1" i="1" dirty="0">
                <a:solidFill>
                  <a:srgbClr val="C00000"/>
                </a:solidFill>
              </a:rPr>
              <a:t>Уровень урбанизации в США — 83</a:t>
            </a:r>
            <a:r>
              <a:rPr lang="ru-RU" b="1" i="1" dirty="0" smtClean="0">
                <a:solidFill>
                  <a:srgbClr val="C00000"/>
                </a:solidFill>
              </a:rPr>
              <a:t>%.</a:t>
            </a:r>
            <a:endParaRPr lang="ru-RU" dirty="0">
              <a:solidFill>
                <a:srgbClr val="C00000"/>
              </a:solidFill>
            </a:endParaRPr>
          </a:p>
          <a:p>
            <a:pPr marL="137160" indent="0">
              <a:buNone/>
            </a:pPr>
            <a:r>
              <a:rPr lang="ru-RU" sz="1800" b="1" i="1" dirty="0" smtClean="0">
                <a:solidFill>
                  <a:srgbClr val="002060"/>
                </a:solidFill>
              </a:rPr>
              <a:t>В </a:t>
            </a:r>
            <a:r>
              <a:rPr lang="ru-RU" sz="1800" b="1" i="1" dirty="0">
                <a:solidFill>
                  <a:srgbClr val="002060"/>
                </a:solidFill>
              </a:rPr>
              <a:t>соответствии с законодательством страны городом считается населённый пункт с населением более 2,5 тыс. </a:t>
            </a:r>
            <a:r>
              <a:rPr lang="ru-RU" sz="1800" b="1" i="1" dirty="0" smtClean="0">
                <a:solidFill>
                  <a:srgbClr val="002060"/>
                </a:solidFill>
              </a:rPr>
              <a:t>чел.</a:t>
            </a:r>
            <a:r>
              <a:rPr lang="ru-RU" sz="1900" b="1" i="1" dirty="0" smtClean="0">
                <a:solidFill>
                  <a:srgbClr val="002060"/>
                </a:solidFill>
              </a:rPr>
              <a:t> </a:t>
            </a:r>
          </a:p>
          <a:p>
            <a:pPr marL="137160" indent="0">
              <a:buNone/>
            </a:pPr>
            <a:r>
              <a:rPr lang="ru-RU" sz="1900" b="1" i="1" dirty="0" smtClean="0">
                <a:solidFill>
                  <a:srgbClr val="002060"/>
                </a:solidFill>
              </a:rPr>
              <a:t>В стране 9 городов-миллионеров и более 50 крупных агломераций</a:t>
            </a:r>
          </a:p>
          <a:p>
            <a:pPr marL="137160" indent="0">
              <a:buNone/>
            </a:pP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>
                <a:solidFill>
                  <a:srgbClr val="002060"/>
                </a:solidFill>
              </a:rPr>
              <a:t>В числе крупнейших городов страны — Нью-Йорк (19 млн чел.), Лос-Анджелес (12,5 млн чел.), Чикаго (9 млн чел.).  </a:t>
            </a:r>
          </a:p>
          <a:p>
            <a:pPr marL="137160" indent="0">
              <a:buNone/>
            </a:pPr>
            <a:r>
              <a:rPr lang="ru-RU" sz="2000" b="1" i="1" dirty="0">
                <a:solidFill>
                  <a:srgbClr val="002060"/>
                </a:solidFill>
              </a:rPr>
              <a:t>Городские агломерации формируют мегалополисы.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390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85010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+mn-lt"/>
              </a:rPr>
              <a:t>МЕГАЛОПОЛИСЫ США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568951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784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0"/>
            <a:ext cx="7715200" cy="692696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rgbClr val="C00000"/>
                </a:solidFill>
                <a:latin typeface="+mn-lt"/>
              </a:rPr>
              <a:t>Субурбанизация</a:t>
            </a:r>
            <a:endParaRPr lang="ru-RU" sz="32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05" y="692696"/>
            <a:ext cx="4038600" cy="30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92696"/>
            <a:ext cx="4716016" cy="30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18" y="3810481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69359"/>
            <a:ext cx="4752528" cy="3088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1263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03232" cy="6206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+mn-lt"/>
              </a:rPr>
              <a:t>Ведущие отрасли США: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0688"/>
            <a:ext cx="4618856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20688"/>
            <a:ext cx="460851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230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013576" cy="3600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+mn-lt"/>
              </a:rPr>
            </a:br>
            <a:r>
              <a:rPr lang="ru-RU" dirty="0" smtClean="0">
                <a:solidFill>
                  <a:schemeClr val="tx1"/>
                </a:solidFill>
                <a:latin typeface="+mn-lt"/>
              </a:rPr>
              <a:t>Особенности размещения хозяйства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620688"/>
            <a:ext cx="4100264" cy="5505475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2900" b="1" i="1" dirty="0" smtClean="0"/>
              <a:t>Автомобилестроение   </a:t>
            </a:r>
            <a:r>
              <a:rPr lang="ru-RU" b="1" i="1" dirty="0" smtClean="0"/>
              <a:t>                                                       </a:t>
            </a:r>
            <a:r>
              <a:rPr lang="ru-RU" b="1" dirty="0" smtClean="0"/>
              <a:t> </a:t>
            </a:r>
            <a:r>
              <a:rPr lang="ru-RU" sz="2000" b="1" dirty="0"/>
              <a:t>(штат Мичиган</a:t>
            </a:r>
            <a:r>
              <a:rPr lang="ru-RU" sz="2000" b="1" dirty="0" smtClean="0"/>
              <a:t>),</a:t>
            </a:r>
          </a:p>
          <a:p>
            <a:pPr lvl="0"/>
            <a:r>
              <a:rPr lang="ru-RU" sz="2900" b="1" i="1" dirty="0" smtClean="0"/>
              <a:t>Авиаракетостроение                </a:t>
            </a:r>
            <a:r>
              <a:rPr lang="ru-RU" sz="2300" b="1" i="1" dirty="0" smtClean="0"/>
              <a:t>              (</a:t>
            </a:r>
            <a:r>
              <a:rPr lang="ru-RU" sz="2000" b="1" dirty="0" smtClean="0"/>
              <a:t>штат </a:t>
            </a:r>
            <a:r>
              <a:rPr lang="ru-RU" sz="2000" b="1" dirty="0"/>
              <a:t>Вашингтон</a:t>
            </a:r>
            <a:r>
              <a:rPr lang="ru-RU" sz="2000" b="1" dirty="0" smtClean="0"/>
              <a:t>)</a:t>
            </a:r>
            <a:endParaRPr lang="ru-RU" sz="2000" dirty="0"/>
          </a:p>
          <a:p>
            <a:pPr lvl="0"/>
            <a:r>
              <a:rPr lang="ru-RU" b="1" i="1" dirty="0"/>
              <a:t>электронно-вычислительная техник</a:t>
            </a:r>
            <a:r>
              <a:rPr lang="ru-RU" b="1" dirty="0"/>
              <a:t>а </a:t>
            </a:r>
            <a:r>
              <a:rPr lang="ru-RU" sz="2000" b="1" dirty="0"/>
              <a:t>(штат Калифорния, Техас).</a:t>
            </a:r>
            <a:endParaRPr lang="ru-RU" sz="2000" dirty="0"/>
          </a:p>
          <a:p>
            <a:pPr lvl="0"/>
            <a:r>
              <a:rPr lang="ru-RU" b="1" i="1" dirty="0"/>
              <a:t>Э</a:t>
            </a:r>
            <a:r>
              <a:rPr lang="ru-RU" b="1" i="1" dirty="0" smtClean="0"/>
              <a:t>нергетика</a:t>
            </a:r>
            <a:r>
              <a:rPr lang="ru-RU" b="1" i="1" dirty="0"/>
              <a:t>, </a:t>
            </a:r>
            <a:r>
              <a:rPr lang="ru-RU" b="1" i="1" dirty="0" smtClean="0"/>
              <a:t>металлургия                 </a:t>
            </a:r>
            <a:r>
              <a:rPr lang="ru-RU" b="1" dirty="0" smtClean="0"/>
              <a:t> </a:t>
            </a:r>
            <a:r>
              <a:rPr lang="ru-RU" sz="2000" b="1" dirty="0"/>
              <a:t>(район Великих озёр), </a:t>
            </a:r>
            <a:endParaRPr lang="ru-RU" sz="2000" dirty="0"/>
          </a:p>
          <a:p>
            <a:pPr lvl="0"/>
            <a:r>
              <a:rPr lang="ru-RU" b="1" i="1" dirty="0"/>
              <a:t>Х</a:t>
            </a:r>
            <a:r>
              <a:rPr lang="ru-RU" b="1" i="1" dirty="0" smtClean="0"/>
              <a:t>имическая </a:t>
            </a:r>
            <a:r>
              <a:rPr lang="ru-RU" b="1" i="1" dirty="0"/>
              <a:t>промышленность</a:t>
            </a:r>
            <a:r>
              <a:rPr lang="ru-RU" b="1" dirty="0"/>
              <a:t> </a:t>
            </a:r>
            <a:r>
              <a:rPr lang="ru-RU" sz="2000" b="1" dirty="0"/>
              <a:t>(штат Техас).</a:t>
            </a:r>
            <a:r>
              <a:rPr lang="ru-RU" b="1" dirty="0"/>
              <a:t> </a:t>
            </a:r>
            <a:endParaRPr lang="ru-RU" dirty="0"/>
          </a:p>
          <a:p>
            <a:r>
              <a:rPr lang="ru-RU" b="1" i="1" dirty="0"/>
              <a:t>Топливная промышленность </a:t>
            </a:r>
            <a:endParaRPr lang="ru-RU" b="1" i="1" dirty="0" smtClean="0"/>
          </a:p>
          <a:p>
            <a:r>
              <a:rPr lang="ru-RU" dirty="0" smtClean="0"/>
              <a:t>работает </a:t>
            </a:r>
            <a:r>
              <a:rPr lang="ru-RU" dirty="0"/>
              <a:t>на собственных топливно-энергетических ресурсах, частично — на импортном топливе. </a:t>
            </a:r>
            <a:endParaRPr lang="ru-RU" dirty="0" smtClean="0"/>
          </a:p>
          <a:p>
            <a:r>
              <a:rPr lang="ru-RU" sz="2000" b="1" dirty="0" smtClean="0">
                <a:solidFill>
                  <a:srgbClr val="002060"/>
                </a:solidFill>
              </a:rPr>
              <a:t>В </a:t>
            </a:r>
            <a:r>
              <a:rPr lang="ru-RU" sz="2000" b="1" dirty="0">
                <a:solidFill>
                  <a:srgbClr val="002060"/>
                </a:solidFill>
              </a:rPr>
              <a:t>структуре потребления топлива около 40% приходится на нефть, 23% — на природный газ, 22% — на уголь, 4% — на </a:t>
            </a:r>
            <a:r>
              <a:rPr lang="ru-RU" sz="2000" b="1" dirty="0" err="1">
                <a:solidFill>
                  <a:srgbClr val="002060"/>
                </a:solidFill>
              </a:rPr>
              <a:t>биотопливо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В </a:t>
            </a:r>
            <a:r>
              <a:rPr lang="ru-RU" sz="2000" b="1" dirty="0">
                <a:solidFill>
                  <a:srgbClr val="002060"/>
                </a:solidFill>
              </a:rPr>
              <a:t>структуре производства — крупные ТЭЦ (67%), на долю АЭС приходится около 19%, на долю ГЭС — 7%, развиваются альтернативные источники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620688"/>
            <a:ext cx="403244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b="1" i="1" dirty="0" smtClean="0"/>
              <a:t>Нефтеперерабатывающая промышленность </a:t>
            </a:r>
            <a:r>
              <a:rPr lang="ru-RU" sz="1400" b="1" i="1" dirty="0" smtClean="0"/>
              <a:t>связана </a:t>
            </a:r>
            <a:r>
              <a:rPr lang="ru-RU" sz="1400" b="1" i="1" dirty="0"/>
              <a:t>с портовыми </a:t>
            </a:r>
            <a:endParaRPr lang="ru-RU" sz="1400" b="1" i="1" dirty="0" smtClean="0"/>
          </a:p>
          <a:p>
            <a:r>
              <a:rPr lang="ru-RU" sz="1400" b="1" i="1" dirty="0" smtClean="0"/>
              <a:t>городами </a:t>
            </a:r>
            <a:r>
              <a:rPr lang="ru-RU" sz="1400" b="1" i="1" dirty="0"/>
              <a:t>на побережье Мексиканского залива (</a:t>
            </a:r>
            <a:r>
              <a:rPr lang="ru-RU" sz="1400" b="1" dirty="0"/>
              <a:t>Хьюстон, </a:t>
            </a:r>
            <a:r>
              <a:rPr lang="ru-RU" sz="1400" b="1" dirty="0" err="1"/>
              <a:t>Бомонт</a:t>
            </a:r>
            <a:r>
              <a:rPr lang="ru-RU" sz="1400" b="1" dirty="0"/>
              <a:t>, Новый Орлеан), на берегу Атлантического океана (Филадельфия, </a:t>
            </a:r>
            <a:endParaRPr lang="ru-RU" sz="1400" b="1" dirty="0" smtClean="0"/>
          </a:p>
          <a:p>
            <a:r>
              <a:rPr lang="ru-RU" sz="1400" b="1" dirty="0" smtClean="0"/>
              <a:t>Нью-Йорк</a:t>
            </a:r>
            <a:r>
              <a:rPr lang="ru-RU" sz="1400" b="1" dirty="0"/>
              <a:t>), в городах Сент-Луис, Чикаго</a:t>
            </a:r>
            <a:r>
              <a:rPr lang="ru-RU" sz="1200" dirty="0"/>
              <a:t>.</a:t>
            </a:r>
          </a:p>
          <a:p>
            <a:r>
              <a:rPr lang="ru-RU" b="1" i="1" dirty="0"/>
              <a:t>Текстильная </a:t>
            </a:r>
            <a:r>
              <a:rPr lang="ru-RU" b="1" i="1" dirty="0" smtClean="0"/>
              <a:t>промышленность</a:t>
            </a:r>
          </a:p>
          <a:p>
            <a:r>
              <a:rPr lang="ru-RU" sz="1400" b="1" dirty="0"/>
              <a:t> традиционно складывалась в </a:t>
            </a:r>
            <a:r>
              <a:rPr lang="ru-RU" sz="1400" b="1" dirty="0" smtClean="0"/>
              <a:t>северо-</a:t>
            </a:r>
          </a:p>
          <a:p>
            <a:r>
              <a:rPr lang="ru-RU" sz="1400" b="1" dirty="0" smtClean="0"/>
              <a:t>атлантических  (</a:t>
            </a:r>
            <a:r>
              <a:rPr lang="ru-RU" sz="1400" b="1" dirty="0"/>
              <a:t>Нью-Йорк, Массачусетс) и тихоокеанских </a:t>
            </a:r>
            <a:r>
              <a:rPr lang="ru-RU" sz="1400" b="1" dirty="0" smtClean="0"/>
              <a:t>Штатах  (Калифорния</a:t>
            </a:r>
            <a:r>
              <a:rPr lang="ru-RU" sz="1400" b="1" dirty="0"/>
              <a:t>, Орегон). 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31901"/>
            <a:ext cx="4038600" cy="2723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464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503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7780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+mn-lt"/>
              </a:rPr>
              <a:t>Специализация сельского хозяйства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464400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12776"/>
            <a:ext cx="449580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756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83671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+mn-lt"/>
              </a:rPr>
              <a:t>Транспортная система США</a:t>
            </a:r>
            <a:endParaRPr lang="ru-RU" sz="36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464400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8920"/>
            <a:ext cx="4488113" cy="3842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191" y="620688"/>
            <a:ext cx="4510809" cy="3383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90662"/>
            <a:ext cx="4572000" cy="272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49446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76470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+mn-lt"/>
              </a:rPr>
              <a:t>Районирование США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92696"/>
            <a:ext cx="449580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92696"/>
            <a:ext cx="453650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8057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102452"/>
            <a:ext cx="9144000" cy="693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589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8238" y="-647700"/>
            <a:ext cx="11420476" cy="815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0514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8913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931224" cy="3600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solidFill>
                  <a:srgbClr val="C00000"/>
                </a:solidFill>
                <a:latin typeface="+mn-lt"/>
              </a:rPr>
              <a:t>Контроль: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91264" cy="5832688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1. Какими океанами омывается США? С какими странами граничит?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2. Из каких частей состоит США, какими территориями владеет?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3.Какое территориальное устройство и какую форму правления</a:t>
            </a:r>
            <a:r>
              <a:rPr lang="ru-RU" b="1" dirty="0">
                <a:solidFill>
                  <a:srgbClr val="FFC000"/>
                </a:solidFill>
              </a:rPr>
              <a:t> имеет </a:t>
            </a:r>
            <a:r>
              <a:rPr lang="ru-RU" b="1" dirty="0" smtClean="0">
                <a:solidFill>
                  <a:srgbClr val="FFC000"/>
                </a:solidFill>
              </a:rPr>
              <a:t>?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4</a:t>
            </a:r>
            <a:r>
              <a:rPr lang="ru-RU" b="1" dirty="0">
                <a:solidFill>
                  <a:srgbClr val="FFC000"/>
                </a:solidFill>
              </a:rPr>
              <a:t>. Горная система  протянувшаяся вдоль побережья Тихого океана.     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5</a:t>
            </a:r>
            <a:r>
              <a:rPr lang="ru-RU" b="1" dirty="0">
                <a:solidFill>
                  <a:srgbClr val="FFC000"/>
                </a:solidFill>
              </a:rPr>
              <a:t>.  Крупный залив на юге материка. Здесь берет начало Гольфстрим. 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6</a:t>
            </a:r>
            <a:r>
              <a:rPr lang="ru-RU" b="1" dirty="0">
                <a:solidFill>
                  <a:srgbClr val="FFC000"/>
                </a:solidFill>
              </a:rPr>
              <a:t>. Самая крупная река Северной Америки.  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7</a:t>
            </a:r>
            <a:r>
              <a:rPr lang="ru-RU" b="1" dirty="0">
                <a:solidFill>
                  <a:srgbClr val="FFC000"/>
                </a:solidFill>
              </a:rPr>
              <a:t>. Водопад, который расположен на территории двух государств Канады и  США.  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8</a:t>
            </a:r>
            <a:r>
              <a:rPr lang="ru-RU" b="1" dirty="0">
                <a:solidFill>
                  <a:srgbClr val="FFC000"/>
                </a:solidFill>
              </a:rPr>
              <a:t>. Невысокие полуразрушенные горы на  востоке материка. 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9</a:t>
            </a:r>
            <a:r>
              <a:rPr lang="ru-RU" b="1" dirty="0">
                <a:solidFill>
                  <a:srgbClr val="FFC000"/>
                </a:solidFill>
              </a:rPr>
              <a:t>. Перечислите  названия  Великих  Американских озер. </a:t>
            </a:r>
          </a:p>
          <a:p>
            <a:r>
              <a:rPr lang="ru-RU" b="1" dirty="0">
                <a:solidFill>
                  <a:srgbClr val="FFC000"/>
                </a:solidFill>
              </a:rPr>
              <a:t>10. Дерево, самое высокое на земле, а семена одни из самых мелких среди  представителей растительного мира 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11</a:t>
            </a:r>
            <a:r>
              <a:rPr lang="ru-RU" b="1" dirty="0">
                <a:solidFill>
                  <a:srgbClr val="FFC000"/>
                </a:solidFill>
              </a:rPr>
              <a:t>. Название какого полуострова Северной Америки переводится как    «цветущий»?  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12</a:t>
            </a:r>
            <a:r>
              <a:rPr lang="ru-RU" b="1" dirty="0">
                <a:solidFill>
                  <a:srgbClr val="FFC000"/>
                </a:solidFill>
              </a:rPr>
              <a:t>. </a:t>
            </a:r>
            <a:r>
              <a:rPr lang="ru-RU" b="1" dirty="0" smtClean="0">
                <a:solidFill>
                  <a:srgbClr val="FFC000"/>
                </a:solidFill>
              </a:rPr>
              <a:t>Назовите тип воспроизводства, уровень урбанизации, особенности размещения, религиозный состав населения США.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13</a:t>
            </a:r>
            <a:r>
              <a:rPr lang="ru-RU" b="1" dirty="0">
                <a:solidFill>
                  <a:srgbClr val="FFC000"/>
                </a:solidFill>
              </a:rPr>
              <a:t>. </a:t>
            </a:r>
            <a:r>
              <a:rPr lang="ru-RU" b="1" dirty="0" smtClean="0">
                <a:solidFill>
                  <a:srgbClr val="FFC000"/>
                </a:solidFill>
              </a:rPr>
              <a:t>Что такое </a:t>
            </a:r>
            <a:r>
              <a:rPr lang="ru-RU" b="1" dirty="0" err="1" smtClean="0">
                <a:solidFill>
                  <a:srgbClr val="FFC000"/>
                </a:solidFill>
              </a:rPr>
              <a:t>субурбанизация</a:t>
            </a:r>
            <a:r>
              <a:rPr lang="ru-RU" b="1" dirty="0" smtClean="0">
                <a:solidFill>
                  <a:srgbClr val="FFC000"/>
                </a:solidFill>
              </a:rPr>
              <a:t> , ее причины? Что такое мегалополис? Назовите мегалополисы США.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14</a:t>
            </a:r>
            <a:r>
              <a:rPr lang="ru-RU" b="1" dirty="0">
                <a:solidFill>
                  <a:srgbClr val="FFC000"/>
                </a:solidFill>
              </a:rPr>
              <a:t>. </a:t>
            </a:r>
            <a:r>
              <a:rPr lang="ru-RU" b="1" dirty="0" smtClean="0">
                <a:solidFill>
                  <a:srgbClr val="FFC000"/>
                </a:solidFill>
              </a:rPr>
              <a:t>Назовите ведущие отрасли промышленности США. 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15</a:t>
            </a:r>
            <a:r>
              <a:rPr lang="ru-RU" b="1" dirty="0">
                <a:solidFill>
                  <a:srgbClr val="FFC000"/>
                </a:solidFill>
              </a:rPr>
              <a:t>. Самая высокая точка материка.  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16</a:t>
            </a:r>
            <a:r>
              <a:rPr lang="ru-RU" b="1" dirty="0">
                <a:solidFill>
                  <a:srgbClr val="FFC000"/>
                </a:solidFill>
              </a:rPr>
              <a:t>.  </a:t>
            </a:r>
            <a:r>
              <a:rPr lang="ru-RU" b="1" dirty="0" smtClean="0">
                <a:solidFill>
                  <a:srgbClr val="FFC000"/>
                </a:solidFill>
              </a:rPr>
              <a:t>Какие с/х пояса вам известны?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17</a:t>
            </a:r>
            <a:r>
              <a:rPr lang="ru-RU" b="1" dirty="0">
                <a:solidFill>
                  <a:srgbClr val="FFC000"/>
                </a:solidFill>
              </a:rPr>
              <a:t>. В каком проливе проходит морская граница США и России?   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FFC000"/>
                </a:solidFill>
              </a:rPr>
              <a:t>18</a:t>
            </a:r>
            <a:r>
              <a:rPr lang="ru-RU" b="1" dirty="0">
                <a:solidFill>
                  <a:srgbClr val="FFC000"/>
                </a:solidFill>
              </a:rPr>
              <a:t>.  Природа создала его на реке Колорадо. Величайший на Земле он имеет глубину до 1800 метров. О чём идет речь?   </a:t>
            </a:r>
          </a:p>
          <a:p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261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+mn-lt"/>
              </a:rPr>
              <a:t>Общая  характеристика  страны. </a:t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5472648"/>
          </a:xfrm>
        </p:spPr>
        <p:txBody>
          <a:bodyPr>
            <a:normAutofit fontScale="55000" lnSpcReduction="20000"/>
          </a:bodyPr>
          <a:lstStyle/>
          <a:p>
            <a:r>
              <a:rPr lang="ru-RU" sz="3300" b="1" i="1" u="sng" dirty="0" smtClean="0">
                <a:solidFill>
                  <a:srgbClr val="002060"/>
                </a:solidFill>
              </a:rPr>
              <a:t>Политическое </a:t>
            </a:r>
            <a:r>
              <a:rPr lang="ru-RU" sz="3300" b="1" i="1" u="sng" dirty="0">
                <a:solidFill>
                  <a:srgbClr val="002060"/>
                </a:solidFill>
              </a:rPr>
              <a:t>устройство страны</a:t>
            </a:r>
            <a:endParaRPr lang="ru-RU" sz="3300" i="1" u="sng" dirty="0">
              <a:solidFill>
                <a:srgbClr val="002060"/>
              </a:solidFill>
            </a:endParaRPr>
          </a:p>
          <a:p>
            <a:pPr lvl="0"/>
            <a:endParaRPr lang="ru-RU" sz="2900" b="1" i="1" dirty="0" smtClean="0">
              <a:solidFill>
                <a:srgbClr val="002060"/>
              </a:solidFill>
            </a:endParaRPr>
          </a:p>
          <a:p>
            <a:pPr lvl="0"/>
            <a:r>
              <a:rPr lang="ru-RU" sz="2900" b="1" i="1" dirty="0" smtClean="0">
                <a:solidFill>
                  <a:srgbClr val="002060"/>
                </a:solidFill>
              </a:rPr>
              <a:t>По </a:t>
            </a:r>
            <a:r>
              <a:rPr lang="ru-RU" sz="2900" b="1" i="1" dirty="0">
                <a:solidFill>
                  <a:srgbClr val="002060"/>
                </a:solidFill>
              </a:rPr>
              <a:t>государственному строю США - федеративная республика, состоящая из 50 штатов.</a:t>
            </a:r>
            <a:endParaRPr lang="ru-RU" sz="2900" b="1" dirty="0">
              <a:solidFill>
                <a:srgbClr val="002060"/>
              </a:solidFill>
            </a:endParaRPr>
          </a:p>
          <a:p>
            <a:pPr lvl="0"/>
            <a:r>
              <a:rPr lang="ru-RU" sz="2900" b="1" i="1" dirty="0">
                <a:solidFill>
                  <a:srgbClr val="002060"/>
                </a:solidFill>
              </a:rPr>
              <a:t>Глава государства – президент, избираемый на 4 года.</a:t>
            </a:r>
            <a:endParaRPr lang="ru-RU" sz="2900" b="1" dirty="0">
              <a:solidFill>
                <a:srgbClr val="002060"/>
              </a:solidFill>
            </a:endParaRPr>
          </a:p>
          <a:p>
            <a:pPr lvl="0"/>
            <a:r>
              <a:rPr lang="ru-RU" sz="2900" b="1" i="1" dirty="0">
                <a:solidFill>
                  <a:srgbClr val="002060"/>
                </a:solidFill>
              </a:rPr>
              <a:t>Высший законодательный орган – конгресс (палата представителей и сенат)</a:t>
            </a:r>
            <a:endParaRPr lang="ru-RU" sz="2900" b="1" dirty="0">
              <a:solidFill>
                <a:srgbClr val="002060"/>
              </a:solidFill>
            </a:endParaRPr>
          </a:p>
          <a:p>
            <a:pPr lvl="0"/>
            <a:r>
              <a:rPr lang="ru-RU" sz="2900" b="1" i="1" dirty="0">
                <a:solidFill>
                  <a:srgbClr val="002060"/>
                </a:solidFill>
              </a:rPr>
              <a:t>Каждый штат имеет свою конституцию , свои законодательные и исполнительные органы власти, выборного губернатора, а также свою символику.</a:t>
            </a:r>
            <a:endParaRPr lang="ru-RU" sz="2900" b="1" dirty="0">
              <a:solidFill>
                <a:srgbClr val="002060"/>
              </a:solidFill>
            </a:endParaRPr>
          </a:p>
          <a:p>
            <a:pPr lvl="0"/>
            <a:r>
              <a:rPr lang="ru-RU" sz="2900" b="1" i="1" dirty="0">
                <a:solidFill>
                  <a:srgbClr val="002060"/>
                </a:solidFill>
              </a:rPr>
              <a:t>Кроме того, отдельно выделяется Федеральный округ Колумбия, на территории которого расположена столица страны – Вашингтон.</a:t>
            </a:r>
            <a:endParaRPr lang="ru-RU" sz="2900" b="1" dirty="0">
              <a:solidFill>
                <a:srgbClr val="002060"/>
              </a:solidFill>
            </a:endParaRPr>
          </a:p>
          <a:p>
            <a:pPr lvl="0"/>
            <a:r>
              <a:rPr lang="ru-RU" sz="2900" b="1" i="1" dirty="0" smtClean="0">
                <a:solidFill>
                  <a:srgbClr val="002060"/>
                </a:solidFill>
              </a:rPr>
              <a:t>США </a:t>
            </a:r>
            <a:r>
              <a:rPr lang="ru-RU" sz="2900" b="1" i="1" dirty="0">
                <a:solidFill>
                  <a:srgbClr val="002060"/>
                </a:solidFill>
              </a:rPr>
              <a:t>были образованы </a:t>
            </a:r>
            <a:r>
              <a:rPr lang="ru-RU" sz="2900" i="1" dirty="0">
                <a:solidFill>
                  <a:srgbClr val="002060"/>
                </a:solidFill>
              </a:rPr>
              <a:t>в </a:t>
            </a:r>
            <a:r>
              <a:rPr lang="ru-RU" sz="2900" b="1" i="1" dirty="0">
                <a:solidFill>
                  <a:srgbClr val="C00000"/>
                </a:solidFill>
              </a:rPr>
              <a:t>1776 году в результате объединения 13 британских колоний, объявивших о своей независимости.</a:t>
            </a:r>
            <a:endParaRPr lang="ru-RU" sz="2900" b="1" dirty="0">
              <a:solidFill>
                <a:srgbClr val="C00000"/>
              </a:solidFill>
            </a:endParaRPr>
          </a:p>
          <a:p>
            <a:pPr marL="137160" indent="0">
              <a:buNone/>
            </a:pPr>
            <a:r>
              <a:rPr lang="ru-RU" sz="3300" dirty="0">
                <a:solidFill>
                  <a:srgbClr val="FFC000"/>
                </a:solidFill>
              </a:rPr>
              <a:t> </a:t>
            </a:r>
          </a:p>
          <a:p>
            <a:pPr marL="137160" indent="0">
              <a:buNone/>
            </a:pPr>
            <a:r>
              <a:rPr lang="ru-RU" i="1" dirty="0">
                <a:solidFill>
                  <a:srgbClr val="FFC000"/>
                </a:solidFill>
              </a:rPr>
              <a:t> </a:t>
            </a:r>
            <a:endParaRPr lang="ru-RU" dirty="0">
              <a:solidFill>
                <a:srgbClr val="FFC000"/>
              </a:solidFill>
            </a:endParaRPr>
          </a:p>
          <a:p>
            <a:r>
              <a:rPr lang="ru-RU" sz="3300" i="1" dirty="0">
                <a:solidFill>
                  <a:srgbClr val="002060"/>
                </a:solidFill>
              </a:rPr>
              <a:t>- США – один из главных центров Мирового хозяйства;</a:t>
            </a:r>
            <a:endParaRPr lang="ru-RU" sz="3300" dirty="0">
              <a:solidFill>
                <a:srgbClr val="002060"/>
              </a:solidFill>
            </a:endParaRPr>
          </a:p>
          <a:p>
            <a:r>
              <a:rPr lang="ru-RU" sz="3300" i="1" dirty="0">
                <a:solidFill>
                  <a:srgbClr val="002060"/>
                </a:solidFill>
              </a:rPr>
              <a:t>- США являются участниками различных международных интеграций (</a:t>
            </a:r>
            <a:r>
              <a:rPr lang="ru-RU" sz="3300" b="1" i="1" dirty="0">
                <a:solidFill>
                  <a:srgbClr val="002060"/>
                </a:solidFill>
              </a:rPr>
              <a:t>НАФТА, </a:t>
            </a:r>
            <a:r>
              <a:rPr lang="ru-RU" sz="3300" i="1" dirty="0">
                <a:solidFill>
                  <a:srgbClr val="002060"/>
                </a:solidFill>
              </a:rPr>
              <a:t>АТЭС,    НАТО, ООН)</a:t>
            </a:r>
            <a:endParaRPr lang="ru-RU" sz="3300" dirty="0">
              <a:solidFill>
                <a:srgbClr val="002060"/>
              </a:solidFill>
            </a:endParaRPr>
          </a:p>
          <a:p>
            <a:r>
              <a:rPr lang="ru-RU" sz="3300" i="1" dirty="0">
                <a:solidFill>
                  <a:srgbClr val="002060"/>
                </a:solidFill>
              </a:rPr>
              <a:t>- занимает I место в мире </a:t>
            </a:r>
            <a:r>
              <a:rPr lang="ru-RU" sz="3300" b="1" i="1" u="sng" dirty="0">
                <a:solidFill>
                  <a:srgbClr val="002060"/>
                </a:solidFill>
              </a:rPr>
              <a:t>по числу ученых и инженеров</a:t>
            </a:r>
            <a:endParaRPr lang="ru-RU" sz="3300" b="1" u="sng" dirty="0">
              <a:solidFill>
                <a:srgbClr val="002060"/>
              </a:solidFill>
            </a:endParaRPr>
          </a:p>
          <a:p>
            <a:r>
              <a:rPr lang="ru-RU" sz="3300" i="1" dirty="0">
                <a:solidFill>
                  <a:srgbClr val="002060"/>
                </a:solidFill>
              </a:rPr>
              <a:t>- лидеры по использованию </a:t>
            </a:r>
            <a:r>
              <a:rPr lang="ru-RU" sz="3300" b="1" i="1" u="sng" dirty="0">
                <a:solidFill>
                  <a:srgbClr val="002060"/>
                </a:solidFill>
              </a:rPr>
              <a:t>альтернативных источников энергии: геотермальной, ветровой, солнечной;</a:t>
            </a:r>
            <a:endParaRPr lang="ru-RU" sz="3300" b="1" u="sng" dirty="0">
              <a:solidFill>
                <a:srgbClr val="002060"/>
              </a:solidFill>
            </a:endParaRPr>
          </a:p>
          <a:p>
            <a:r>
              <a:rPr lang="ru-RU" sz="3300" i="1" dirty="0">
                <a:solidFill>
                  <a:srgbClr val="002060"/>
                </a:solidFill>
              </a:rPr>
              <a:t>- I место по размерам </a:t>
            </a:r>
            <a:r>
              <a:rPr lang="ru-RU" sz="3300" b="1" i="1" u="sng" dirty="0">
                <a:solidFill>
                  <a:srgbClr val="002060"/>
                </a:solidFill>
              </a:rPr>
              <a:t>автопарка;</a:t>
            </a:r>
            <a:endParaRPr lang="ru-RU" sz="3300" b="1" u="sng" dirty="0">
              <a:solidFill>
                <a:srgbClr val="002060"/>
              </a:solidFill>
            </a:endParaRPr>
          </a:p>
          <a:p>
            <a:r>
              <a:rPr lang="ru-RU" sz="3300" i="1" dirty="0">
                <a:solidFill>
                  <a:srgbClr val="002060"/>
                </a:solidFill>
              </a:rPr>
              <a:t>- I место в мире по </a:t>
            </a:r>
            <a:r>
              <a:rPr lang="ru-RU" sz="3300" b="1" i="1" u="sng" dirty="0">
                <a:solidFill>
                  <a:srgbClr val="002060"/>
                </a:solidFill>
              </a:rPr>
              <a:t>размерам авиаперевозок   и  т.д.</a:t>
            </a:r>
            <a:endParaRPr lang="ru-RU" sz="3300" b="1" u="sng" dirty="0">
              <a:solidFill>
                <a:srgbClr val="002060"/>
              </a:solidFill>
            </a:endParaRPr>
          </a:p>
          <a:p>
            <a:endParaRPr lang="ru-RU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282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 </a:t>
            </a:r>
            <a:r>
              <a:rPr lang="ru-RU" sz="2700" dirty="0">
                <a:solidFill>
                  <a:srgbClr val="C00000"/>
                </a:solidFill>
                <a:latin typeface="+mn-lt"/>
              </a:rPr>
              <a:t>Характеристика экономико-географического положения страны</a:t>
            </a:r>
            <a:br>
              <a:rPr lang="ru-RU" sz="2700" dirty="0">
                <a:solidFill>
                  <a:srgbClr val="C00000"/>
                </a:solidFill>
                <a:latin typeface="+mn-lt"/>
              </a:rPr>
            </a:br>
            <a:endParaRPr lang="ru-RU" sz="27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5184616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7200" b="1" i="1" dirty="0" smtClean="0">
                <a:solidFill>
                  <a:srgbClr val="FFC000"/>
                </a:solidFill>
              </a:rPr>
              <a:t>США </a:t>
            </a:r>
            <a:r>
              <a:rPr lang="ru-RU" sz="7200" b="1" i="1" dirty="0">
                <a:solidFill>
                  <a:srgbClr val="FFC000"/>
                </a:solidFill>
              </a:rPr>
              <a:t>– государство, занимающее большую территорию в центральной части материка Северной Америки.</a:t>
            </a:r>
            <a:endParaRPr lang="ru-RU" sz="7200" b="1" dirty="0">
              <a:solidFill>
                <a:srgbClr val="FFC000"/>
              </a:solidFill>
            </a:endParaRPr>
          </a:p>
          <a:p>
            <a:pPr lvl="0"/>
            <a:r>
              <a:rPr lang="ru-RU" sz="7200" b="1" i="1" dirty="0">
                <a:solidFill>
                  <a:srgbClr val="FFC000"/>
                </a:solidFill>
              </a:rPr>
              <a:t>Столица – Вашингтон.</a:t>
            </a:r>
            <a:endParaRPr lang="ru-RU" sz="7200" b="1" dirty="0">
              <a:solidFill>
                <a:srgbClr val="FFC000"/>
              </a:solidFill>
            </a:endParaRPr>
          </a:p>
          <a:p>
            <a:pPr lvl="0"/>
            <a:r>
              <a:rPr lang="ru-RU" sz="7200" b="1" i="1" dirty="0">
                <a:solidFill>
                  <a:srgbClr val="FFC000"/>
                </a:solidFill>
              </a:rPr>
              <a:t> Граничит на севере с Канадой, на юге с Мексикой. </a:t>
            </a:r>
            <a:endParaRPr lang="ru-RU" sz="7200" b="1" dirty="0">
              <a:solidFill>
                <a:srgbClr val="FFC000"/>
              </a:solidFill>
            </a:endParaRPr>
          </a:p>
          <a:p>
            <a:pPr lvl="0"/>
            <a:r>
              <a:rPr lang="ru-RU" sz="7200" b="1" i="1" dirty="0">
                <a:solidFill>
                  <a:srgbClr val="FFC000"/>
                </a:solidFill>
              </a:rPr>
              <a:t> Омывается на западе водами Тихого, на востоке – водами Атлантического океана.</a:t>
            </a:r>
            <a:endParaRPr lang="ru-RU" sz="7200" b="1" dirty="0">
              <a:solidFill>
                <a:srgbClr val="FFC000"/>
              </a:solidFill>
            </a:endParaRPr>
          </a:p>
          <a:p>
            <a:pPr lvl="0"/>
            <a:r>
              <a:rPr lang="ru-RU" sz="7200" b="1" i="1" dirty="0">
                <a:solidFill>
                  <a:srgbClr val="FFC000"/>
                </a:solidFill>
              </a:rPr>
              <a:t> Страна располагается в умеренном и субтропическом климатических поясах. </a:t>
            </a:r>
            <a:endParaRPr lang="ru-RU" sz="7200" b="1" dirty="0">
              <a:solidFill>
                <a:srgbClr val="FFC000"/>
              </a:solidFill>
            </a:endParaRPr>
          </a:p>
          <a:p>
            <a:pPr lvl="0"/>
            <a:r>
              <a:rPr lang="ru-RU" sz="7200" b="1" i="1" dirty="0">
                <a:solidFill>
                  <a:srgbClr val="FFC000"/>
                </a:solidFill>
              </a:rPr>
              <a:t>Площадь страны составляет более 9,4 млн км</a:t>
            </a:r>
            <a:r>
              <a:rPr lang="ru-RU" sz="7200" b="1" i="1" baseline="30000" dirty="0">
                <a:solidFill>
                  <a:srgbClr val="FFC000"/>
                </a:solidFill>
              </a:rPr>
              <a:t>2, </a:t>
            </a:r>
            <a:r>
              <a:rPr lang="ru-RU" sz="7200" b="1" i="1" dirty="0">
                <a:solidFill>
                  <a:srgbClr val="FFC000"/>
                </a:solidFill>
              </a:rPr>
              <a:t> по площади страна занимает четвертое место в мире (после России, Канады, Китая).  </a:t>
            </a:r>
            <a:endParaRPr lang="ru-RU" sz="7200" b="1" dirty="0">
              <a:solidFill>
                <a:srgbClr val="FFC000"/>
              </a:solidFill>
            </a:endParaRPr>
          </a:p>
          <a:p>
            <a:pPr lvl="0"/>
            <a:r>
              <a:rPr lang="ru-RU" sz="7200" b="1" i="1" dirty="0">
                <a:solidFill>
                  <a:srgbClr val="FFC000"/>
                </a:solidFill>
              </a:rPr>
              <a:t>Общая протяженность границы 12 248 км, длина береговой линии - 19 924 км)</a:t>
            </a:r>
            <a:endParaRPr lang="ru-RU" sz="7200" b="1" dirty="0">
              <a:solidFill>
                <a:srgbClr val="FFC000"/>
              </a:solidFill>
            </a:endParaRPr>
          </a:p>
          <a:p>
            <a:r>
              <a:rPr lang="ru-RU" sz="7200" b="1" dirty="0">
                <a:solidFill>
                  <a:srgbClr val="FFC000"/>
                </a:solidFill>
              </a:rPr>
              <a:t> </a:t>
            </a:r>
            <a:r>
              <a:rPr lang="ru-RU" sz="4900" b="1" i="1" dirty="0">
                <a:solidFill>
                  <a:srgbClr val="FFC000"/>
                </a:solidFill>
              </a:rPr>
              <a:t> </a:t>
            </a:r>
            <a:r>
              <a:rPr lang="ru-RU" sz="4900" b="1" i="1" dirty="0">
                <a:solidFill>
                  <a:srgbClr val="002060"/>
                </a:solidFill>
              </a:rPr>
              <a:t>В состав страны входят три части:</a:t>
            </a:r>
            <a:endParaRPr lang="ru-RU" sz="4900" i="1" dirty="0">
              <a:solidFill>
                <a:srgbClr val="002060"/>
              </a:solidFill>
            </a:endParaRPr>
          </a:p>
          <a:p>
            <a:pPr lvl="0"/>
            <a:r>
              <a:rPr lang="ru-RU" sz="5600" b="1" i="1" dirty="0">
                <a:solidFill>
                  <a:srgbClr val="FFC000"/>
                </a:solidFill>
              </a:rPr>
              <a:t>основная территория США, имеющая форму четырёхугольника, протягивающегося с востока на запад почти на 4,7 тыс. км, а с севера на юг на 3 тыс. км</a:t>
            </a:r>
            <a:endParaRPr lang="ru-RU" sz="5600" b="1" dirty="0">
              <a:solidFill>
                <a:srgbClr val="FFC000"/>
              </a:solidFill>
            </a:endParaRPr>
          </a:p>
          <a:p>
            <a:pPr lvl="0"/>
            <a:r>
              <a:rPr lang="ru-RU" sz="5600" b="1" i="1" dirty="0">
                <a:solidFill>
                  <a:srgbClr val="FFC000"/>
                </a:solidFill>
              </a:rPr>
              <a:t>2)  Аляска</a:t>
            </a:r>
            <a:endParaRPr lang="ru-RU" sz="5600" b="1" dirty="0">
              <a:solidFill>
                <a:srgbClr val="FFC000"/>
              </a:solidFill>
            </a:endParaRPr>
          </a:p>
          <a:p>
            <a:pPr lvl="0"/>
            <a:r>
              <a:rPr lang="ru-RU" sz="5600" b="1" i="1" dirty="0">
                <a:solidFill>
                  <a:srgbClr val="FFC000"/>
                </a:solidFill>
              </a:rPr>
              <a:t>3)  Гавайские острова в Тихом океане </a:t>
            </a:r>
            <a:endParaRPr lang="ru-RU" sz="5600" b="1" dirty="0">
              <a:solidFill>
                <a:srgbClr val="FFC000"/>
              </a:solidFill>
            </a:endParaRPr>
          </a:p>
          <a:p>
            <a:pPr lvl="0"/>
            <a:r>
              <a:rPr lang="ru-RU" sz="4900" i="1" dirty="0">
                <a:solidFill>
                  <a:srgbClr val="FFC000"/>
                </a:solidFill>
              </a:rPr>
              <a:t>В число так называемых владений, управляемых США, входят островные территории. Они имеют внутреннее самоуправление и не входят в состав штатов: </a:t>
            </a:r>
            <a:r>
              <a:rPr lang="ru-RU" sz="4900" b="1" i="1" u="sng" dirty="0">
                <a:solidFill>
                  <a:srgbClr val="FFC000"/>
                </a:solidFill>
              </a:rPr>
              <a:t>Пуэрто-Рико,</a:t>
            </a:r>
            <a:r>
              <a:rPr lang="ru-RU" sz="4900" b="1" i="1" dirty="0">
                <a:solidFill>
                  <a:srgbClr val="FFC000"/>
                </a:solidFill>
              </a:rPr>
              <a:t> Содружество Северных </a:t>
            </a:r>
            <a:r>
              <a:rPr lang="ru-RU" sz="4900" b="1" i="1" u="sng" dirty="0">
                <a:solidFill>
                  <a:srgbClr val="FFC000"/>
                </a:solidFill>
              </a:rPr>
              <a:t>Марианских островов, </a:t>
            </a:r>
            <a:r>
              <a:rPr lang="ru-RU" sz="4900" b="1" i="1" dirty="0">
                <a:solidFill>
                  <a:srgbClr val="FFC000"/>
                </a:solidFill>
              </a:rPr>
              <a:t>Американские </a:t>
            </a:r>
            <a:r>
              <a:rPr lang="ru-RU" sz="4900" b="1" i="1" u="sng" dirty="0">
                <a:solidFill>
                  <a:srgbClr val="FFC000"/>
                </a:solidFill>
              </a:rPr>
              <a:t>Виргинские острова,</a:t>
            </a:r>
            <a:r>
              <a:rPr lang="ru-RU" sz="4900" b="1" i="1" dirty="0">
                <a:solidFill>
                  <a:srgbClr val="FFC000"/>
                </a:solidFill>
              </a:rPr>
              <a:t> Гуам</a:t>
            </a:r>
            <a:r>
              <a:rPr lang="ru-RU" sz="4900" i="1" dirty="0">
                <a:solidFill>
                  <a:srgbClr val="FFC000"/>
                </a:solidFill>
              </a:rPr>
              <a:t>. В состав страны включён </a:t>
            </a:r>
            <a:r>
              <a:rPr lang="ru-RU" sz="4900" i="1" u="sng" dirty="0">
                <a:solidFill>
                  <a:srgbClr val="FFC000"/>
                </a:solidFill>
              </a:rPr>
              <a:t>не­оби­тае­мый атолл </a:t>
            </a:r>
            <a:r>
              <a:rPr lang="ru-RU" sz="4900" b="1" i="1" u="sng" dirty="0">
                <a:solidFill>
                  <a:srgbClr val="FFC000"/>
                </a:solidFill>
              </a:rPr>
              <a:t>Паль­ми­ра </a:t>
            </a:r>
            <a:r>
              <a:rPr lang="ru-RU" sz="4900" i="1" u="sng" dirty="0">
                <a:solidFill>
                  <a:srgbClr val="FFC000"/>
                </a:solidFill>
              </a:rPr>
              <a:t>в Ти­хом океане</a:t>
            </a:r>
            <a:r>
              <a:rPr lang="ru-RU" sz="4900" u="sng" dirty="0">
                <a:solidFill>
                  <a:srgbClr val="FFC000"/>
                </a:solidFill>
              </a:rPr>
              <a:t>.</a:t>
            </a:r>
            <a:endParaRPr lang="ru-RU" sz="4900" dirty="0">
              <a:solidFill>
                <a:srgbClr val="FFC000"/>
              </a:solidFill>
            </a:endParaRPr>
          </a:p>
          <a:p>
            <a:r>
              <a:rPr lang="ru-RU" sz="4900" i="1" dirty="0"/>
              <a:t> </a:t>
            </a:r>
            <a:endParaRPr lang="ru-RU" sz="4900" dirty="0"/>
          </a:p>
          <a:p>
            <a:pPr marL="137160" lvl="0" indent="0">
              <a:buNone/>
            </a:pPr>
            <a:r>
              <a:rPr lang="ru-RU" sz="3800" b="1" i="1" dirty="0" smtClean="0">
                <a:solidFill>
                  <a:srgbClr val="C00000"/>
                </a:solidFill>
              </a:rPr>
              <a:t>ПОЧЕМУ </a:t>
            </a:r>
            <a:r>
              <a:rPr lang="ru-RU" sz="3800" b="1" i="1" dirty="0">
                <a:solidFill>
                  <a:srgbClr val="C00000"/>
                </a:solidFill>
              </a:rPr>
              <a:t>ЭГП МОЖНО СЧИТАТЬ ВЫГОДНЫМ</a:t>
            </a:r>
            <a:r>
              <a:rPr lang="ru-RU" sz="3800" b="1" i="1" dirty="0" smtClean="0">
                <a:solidFill>
                  <a:srgbClr val="C00000"/>
                </a:solidFill>
              </a:rPr>
              <a:t>?</a:t>
            </a:r>
            <a:endParaRPr lang="ru-RU" sz="38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9799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+mn-lt"/>
              </a:rPr>
            </a:br>
            <a:r>
              <a:rPr lang="ru-RU" dirty="0" smtClean="0">
                <a:solidFill>
                  <a:srgbClr val="C00000"/>
                </a:solidFill>
                <a:latin typeface="+mn-lt"/>
              </a:rPr>
              <a:t>Природные условия: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340768"/>
            <a:ext cx="9180511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7191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+mn-lt"/>
              </a:rPr>
              <a:t>Природные условия :рельеф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1608"/>
            <a:ext cx="9108504" cy="597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868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56207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+mn-lt"/>
              </a:rPr>
              <a:t>Полезные ископаемые: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3106688" cy="5544616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ru-RU" sz="2000" b="1" i="1" dirty="0">
                <a:solidFill>
                  <a:srgbClr val="FFC000"/>
                </a:solidFill>
              </a:rPr>
              <a:t>Богат и разнообразен ресурсный потенциал страны. США занимают лидирующие позиции в мире по запасам угля (Аппалачский и Иллинойский угольные бассейны), нефти и газа (бассейн Мексиканского залива, Калифорнийские нефтегазоносные бассейны и штат Аляска), урана, железной руды, фосфоритов, серы и других полезных ископаемых. </a:t>
            </a:r>
            <a:endParaRPr lang="ru-RU" sz="20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772" y="836712"/>
            <a:ext cx="5586889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635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63408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+mn-lt"/>
              </a:rPr>
              <a:t>Природные </a:t>
            </a:r>
            <a:r>
              <a:rPr lang="ru-RU" dirty="0" smtClean="0">
                <a:solidFill>
                  <a:srgbClr val="C00000"/>
                </a:solidFill>
                <a:latin typeface="+mn-lt"/>
              </a:rPr>
              <a:t>ресурсы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/>
            </a:r>
            <a:br>
              <a:rPr lang="ru-RU" dirty="0">
                <a:solidFill>
                  <a:srgbClr val="C00000"/>
                </a:solidFill>
                <a:latin typeface="+mn-lt"/>
              </a:rPr>
            </a:b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США </a:t>
            </a:r>
            <a:r>
              <a:rPr lang="ru-RU" b="1" i="1" dirty="0">
                <a:solidFill>
                  <a:srgbClr val="002060"/>
                </a:solidFill>
              </a:rPr>
              <a:t>обладают огромными запасами земельных ресурсов. Наиболее плодородные почвы в Центральных равнинах, малоиспользуемые — на Аляске, в высокогорных и пустынных районах.</a:t>
            </a:r>
          </a:p>
          <a:p>
            <a:r>
              <a:rPr lang="ru-RU" b="1" i="1" dirty="0">
                <a:solidFill>
                  <a:srgbClr val="FFC000"/>
                </a:solidFill>
              </a:rPr>
              <a:t>Большое значение для населения и экономики страны имеют водные ресурсы. В их числе крупнейшие реки: Миссисипи, Миссури, Арканзас, Колорадо, Колумбия, обладающие большим гидроэнергетическим потенциалом. Самые крупные в мире резервуары пресной воды — Великие Американские озёра (Верхнее, Мичиган, Гурон, Эри, Онтарио).</a:t>
            </a:r>
            <a:r>
              <a:rPr lang="ru-RU" dirty="0"/>
              <a:t>  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Рекреационные ресурсы представлены огромным разнообразием культур</a:t>
            </a:r>
          </a:p>
        </p:txBody>
      </p:sp>
    </p:spTree>
    <p:extLst>
      <p:ext uri="{BB962C8B-B14F-4D97-AF65-F5344CB8AC3E}">
        <p14:creationId xmlns:p14="http://schemas.microsoft.com/office/powerpoint/2010/main" val="2249306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+mn-lt"/>
              </a:rPr>
              <a:t>Население США</a:t>
            </a:r>
            <a:endParaRPr lang="ru-RU" sz="40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11560" y="1535113"/>
            <a:ext cx="3885828" cy="45372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Демографическая </a:t>
            </a:r>
            <a:r>
              <a:rPr lang="ru-RU" sz="1600" b="1" dirty="0" smtClean="0">
                <a:solidFill>
                  <a:srgbClr val="C00000"/>
                </a:solidFill>
              </a:rPr>
              <a:t>ситуация благоприятная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644008" y="1484784"/>
            <a:ext cx="4042792" cy="453728"/>
          </a:xfrm>
        </p:spPr>
        <p:txBody>
          <a:bodyPr>
            <a:normAutofit fontScale="85000" lnSpcReduction="10000"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США - многонациональная страна </a:t>
            </a:r>
            <a:r>
              <a:rPr lang="ru-RU" sz="1400" b="1" dirty="0">
                <a:solidFill>
                  <a:srgbClr val="C00000"/>
                </a:solidFill>
              </a:rPr>
              <a:t> 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988840"/>
            <a:ext cx="4040188" cy="4464496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ru-RU" sz="1200" b="1" i="1" dirty="0" smtClean="0">
                <a:solidFill>
                  <a:srgbClr val="FFC000"/>
                </a:solidFill>
              </a:rPr>
              <a:t>Это </a:t>
            </a:r>
            <a:r>
              <a:rPr lang="ru-RU" sz="1200" b="1" i="1" dirty="0">
                <a:solidFill>
                  <a:srgbClr val="FFC000"/>
                </a:solidFill>
              </a:rPr>
              <a:t>объясняется</a:t>
            </a:r>
            <a:endParaRPr lang="ru-RU" sz="1200" dirty="0">
              <a:solidFill>
                <a:srgbClr val="FFC000"/>
              </a:solidFill>
            </a:endParaRPr>
          </a:p>
          <a:p>
            <a:pPr marL="137160" lvl="0" indent="0">
              <a:buNone/>
            </a:pPr>
            <a:r>
              <a:rPr lang="ru-RU" sz="1600" b="1" dirty="0">
                <a:solidFill>
                  <a:srgbClr val="002060"/>
                </a:solidFill>
              </a:rPr>
              <a:t>доминирующим    положением страны в мире, привлекательностью для мигрантов и возможностями их отбора в интересах страны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</a:p>
          <a:p>
            <a:pPr marL="137160" lvl="0" indent="0">
              <a:buNone/>
            </a:pPr>
            <a:endParaRPr lang="ru-RU" sz="1600" b="1" dirty="0" smtClean="0">
              <a:solidFill>
                <a:srgbClr val="002060"/>
              </a:solidFill>
            </a:endParaRPr>
          </a:p>
          <a:p>
            <a:pPr marL="137160" lvl="0" indent="0"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В </a:t>
            </a:r>
            <a:r>
              <a:rPr lang="ru-RU" sz="1600" b="1" dirty="0">
                <a:solidFill>
                  <a:srgbClr val="002060"/>
                </a:solidFill>
              </a:rPr>
              <a:t>последние 20 лет уровень рождаемости в США растет и США лидирует по этому показателю среди индустриально развитых </a:t>
            </a:r>
            <a:r>
              <a:rPr lang="ru-RU" sz="1600" b="1" dirty="0" smtClean="0">
                <a:solidFill>
                  <a:srgbClr val="002060"/>
                </a:solidFill>
              </a:rPr>
              <a:t>стран.</a:t>
            </a:r>
            <a:r>
              <a:rPr lang="ru-RU" sz="1600" dirty="0" smtClean="0">
                <a:solidFill>
                  <a:srgbClr val="FFC000"/>
                </a:solidFill>
              </a:rPr>
              <a:t>.</a:t>
            </a:r>
          </a:p>
          <a:p>
            <a:pPr marL="137160" lvl="0" indent="0">
              <a:buNone/>
            </a:pPr>
            <a:r>
              <a:rPr lang="ru-RU" sz="1600" dirty="0" smtClean="0">
                <a:solidFill>
                  <a:srgbClr val="FFC000"/>
                </a:solidFill>
              </a:rPr>
              <a:t> </a:t>
            </a:r>
          </a:p>
          <a:p>
            <a:pPr marL="137160" lvl="0" indent="0">
              <a:buNone/>
            </a:pPr>
            <a:r>
              <a:rPr lang="ru-RU" sz="1600" b="1" dirty="0">
                <a:solidFill>
                  <a:srgbClr val="002060"/>
                </a:solidFill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</a:rPr>
              <a:t>оциальная </a:t>
            </a:r>
            <a:r>
              <a:rPr lang="ru-RU" sz="1600" b="1" dirty="0">
                <a:solidFill>
                  <a:srgbClr val="002060"/>
                </a:solidFill>
              </a:rPr>
              <a:t>политика в США сводится, в значительной степени, к социальной поддержке самых нуждающихся.</a:t>
            </a:r>
            <a:endParaRPr lang="ru-RU" sz="1600" dirty="0">
              <a:solidFill>
                <a:srgbClr val="002060"/>
              </a:solidFill>
            </a:endParaRPr>
          </a:p>
          <a:p>
            <a:endParaRPr lang="ru-RU" sz="1600" dirty="0">
              <a:solidFill>
                <a:srgbClr val="FFC00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499993" y="1844824"/>
            <a:ext cx="4186808" cy="4608512"/>
          </a:xfrm>
        </p:spPr>
        <p:txBody>
          <a:bodyPr>
            <a:normAutofit fontScale="55000" lnSpcReduction="20000"/>
          </a:bodyPr>
          <a:lstStyle/>
          <a:p>
            <a:r>
              <a:rPr lang="ru-RU" sz="3400" b="1" dirty="0">
                <a:solidFill>
                  <a:srgbClr val="FFC000"/>
                </a:solidFill>
              </a:rPr>
              <a:t>В США живут представители  более ста </a:t>
            </a:r>
            <a:r>
              <a:rPr lang="ru-RU" sz="3400" b="1" dirty="0" smtClean="0">
                <a:solidFill>
                  <a:srgbClr val="FFC000"/>
                </a:solidFill>
              </a:rPr>
              <a:t>этносов.</a:t>
            </a:r>
            <a:endParaRPr lang="ru-RU" sz="3400" b="1" dirty="0">
              <a:solidFill>
                <a:srgbClr val="FFC000"/>
              </a:solidFill>
            </a:endParaRPr>
          </a:p>
          <a:p>
            <a:r>
              <a:rPr lang="ru-RU" sz="2500" b="1" dirty="0" smtClean="0">
                <a:solidFill>
                  <a:srgbClr val="002060"/>
                </a:solidFill>
              </a:rPr>
              <a:t>На </a:t>
            </a:r>
            <a:r>
              <a:rPr lang="ru-RU" sz="2500" b="1" dirty="0">
                <a:solidFill>
                  <a:srgbClr val="002060"/>
                </a:solidFill>
              </a:rPr>
              <a:t>данный момент 9/10  всего населения страны – это американцы </a:t>
            </a:r>
            <a:r>
              <a:rPr lang="ru-RU" sz="2500" b="1" dirty="0" smtClean="0">
                <a:solidFill>
                  <a:srgbClr val="002060"/>
                </a:solidFill>
              </a:rPr>
              <a:t>США. (80 </a:t>
            </a:r>
            <a:r>
              <a:rPr lang="ru-RU" sz="2500" b="1" dirty="0">
                <a:solidFill>
                  <a:srgbClr val="002060"/>
                </a:solidFill>
              </a:rPr>
              <a:t>% всех живущих в США – это выходцы из </a:t>
            </a:r>
            <a:r>
              <a:rPr lang="ru-RU" sz="2500" b="1" dirty="0" smtClean="0">
                <a:solidFill>
                  <a:srgbClr val="002060"/>
                </a:solidFill>
              </a:rPr>
              <a:t>Европы)</a:t>
            </a:r>
            <a:endParaRPr lang="ru-RU" sz="2500" b="1" dirty="0">
              <a:solidFill>
                <a:srgbClr val="002060"/>
              </a:solidFill>
            </a:endParaRPr>
          </a:p>
          <a:p>
            <a:r>
              <a:rPr lang="ru-RU" sz="2500" b="1" dirty="0" smtClean="0">
                <a:solidFill>
                  <a:srgbClr val="002060"/>
                </a:solidFill>
              </a:rPr>
              <a:t>Свыше </a:t>
            </a:r>
            <a:r>
              <a:rPr lang="ru-RU" sz="2500" b="1" dirty="0">
                <a:solidFill>
                  <a:srgbClr val="002060"/>
                </a:solidFill>
              </a:rPr>
              <a:t>12 % - американцы африканского </a:t>
            </a:r>
            <a:r>
              <a:rPr lang="ru-RU" sz="2500" b="1" dirty="0" smtClean="0">
                <a:solidFill>
                  <a:srgbClr val="002060"/>
                </a:solidFill>
              </a:rPr>
              <a:t>происхождения</a:t>
            </a:r>
          </a:p>
          <a:p>
            <a:r>
              <a:rPr lang="ru-RU" sz="2500" b="1" dirty="0" smtClean="0">
                <a:solidFill>
                  <a:srgbClr val="002060"/>
                </a:solidFill>
              </a:rPr>
              <a:t>Третье </a:t>
            </a:r>
            <a:r>
              <a:rPr lang="ru-RU" sz="2500" b="1" dirty="0">
                <a:solidFill>
                  <a:srgbClr val="002060"/>
                </a:solidFill>
              </a:rPr>
              <a:t>место занимают американцы латиноамериканского происхождения. Их доля особенно велика в населении штатов Техас, Калифорния, Нью-Мексико, Колорадо.</a:t>
            </a:r>
          </a:p>
          <a:p>
            <a:endParaRPr lang="ru-RU" sz="2500" b="1" dirty="0" smtClean="0">
              <a:solidFill>
                <a:srgbClr val="002060"/>
              </a:solidFill>
            </a:endParaRPr>
          </a:p>
          <a:p>
            <a:r>
              <a:rPr lang="ru-RU" sz="2500" b="1" dirty="0" smtClean="0">
                <a:solidFill>
                  <a:srgbClr val="002060"/>
                </a:solidFill>
              </a:rPr>
              <a:t>На </a:t>
            </a:r>
            <a:r>
              <a:rPr lang="ru-RU" sz="2500" b="1" dirty="0">
                <a:solidFill>
                  <a:srgbClr val="002060"/>
                </a:solidFill>
              </a:rPr>
              <a:t>четвертом месте – американцы азиатско-тихоокеанского происхождения</a:t>
            </a:r>
          </a:p>
          <a:p>
            <a:r>
              <a:rPr lang="ru-RU" sz="2500" b="1" dirty="0">
                <a:solidFill>
                  <a:srgbClr val="002060"/>
                </a:solidFill>
              </a:rPr>
              <a:t>(2,9 %). Проживают в основном в западных штатах.</a:t>
            </a:r>
          </a:p>
          <a:p>
            <a:endParaRPr lang="ru-RU" sz="2500" b="1" dirty="0" smtClean="0">
              <a:solidFill>
                <a:srgbClr val="002060"/>
              </a:solidFill>
            </a:endParaRPr>
          </a:p>
          <a:p>
            <a:r>
              <a:rPr lang="ru-RU" sz="2500" b="1" dirty="0" smtClean="0">
                <a:solidFill>
                  <a:srgbClr val="002060"/>
                </a:solidFill>
              </a:rPr>
              <a:t>Около </a:t>
            </a:r>
            <a:r>
              <a:rPr lang="ru-RU" sz="2500" b="1" dirty="0">
                <a:solidFill>
                  <a:srgbClr val="002060"/>
                </a:solidFill>
              </a:rPr>
              <a:t>0,6 % населения – аборигены (индейцы, алеуты и эскимосы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4550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351</TotalTime>
  <Words>296</Words>
  <Application>Microsoft Office PowerPoint</Application>
  <PresentationFormat>Экран (4:3)</PresentationFormat>
  <Paragraphs>123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 США</vt:lpstr>
      <vt:lpstr>Презентация PowerPoint</vt:lpstr>
      <vt:lpstr>Общая  характеристика  страны.  </vt:lpstr>
      <vt:lpstr> Характеристика экономико-географического положения страны </vt:lpstr>
      <vt:lpstr> Природные условия: </vt:lpstr>
      <vt:lpstr>Природные условия :рельеф</vt:lpstr>
      <vt:lpstr>Полезные ископаемые:</vt:lpstr>
      <vt:lpstr>Природные ресурсы </vt:lpstr>
      <vt:lpstr>Население США</vt:lpstr>
      <vt:lpstr>Презентация PowerPoint</vt:lpstr>
      <vt:lpstr>Особенности населения :</vt:lpstr>
      <vt:lpstr>МЕГАЛОПОЛИСЫ США</vt:lpstr>
      <vt:lpstr>Субурбанизация</vt:lpstr>
      <vt:lpstr>Ведущие отрасли США:</vt:lpstr>
      <vt:lpstr> Особенности размещения хозяйства </vt:lpstr>
      <vt:lpstr>Презентация PowerPoint</vt:lpstr>
      <vt:lpstr>Специализация сельского хозяйства</vt:lpstr>
      <vt:lpstr>Транспортная система США</vt:lpstr>
      <vt:lpstr>Районирование США</vt:lpstr>
      <vt:lpstr>Презентация PowerPoint</vt:lpstr>
      <vt:lpstr>Презентация PowerPoint</vt:lpstr>
      <vt:lpstr>Контроль: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США</dc:title>
  <dc:creator>Людмила</dc:creator>
  <cp:lastModifiedBy>user</cp:lastModifiedBy>
  <cp:revision>31</cp:revision>
  <dcterms:created xsi:type="dcterms:W3CDTF">2024-05-27T06:50:47Z</dcterms:created>
  <dcterms:modified xsi:type="dcterms:W3CDTF">2024-11-28T19:01:18Z</dcterms:modified>
</cp:coreProperties>
</file>