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84" r:id="rId1"/>
  </p:sldMasterIdLst>
  <p:sldIdLst>
    <p:sldId id="256" r:id="rId2"/>
    <p:sldId id="271" r:id="rId3"/>
    <p:sldId id="258" r:id="rId4"/>
    <p:sldId id="272" r:id="rId5"/>
    <p:sldId id="259" r:id="rId6"/>
    <p:sldId id="275" r:id="rId7"/>
    <p:sldId id="276" r:id="rId8"/>
    <p:sldId id="279" r:id="rId9"/>
    <p:sldId id="280" r:id="rId10"/>
    <p:sldId id="260" r:id="rId11"/>
    <p:sldId id="273" r:id="rId12"/>
    <p:sldId id="274" r:id="rId13"/>
    <p:sldId id="277" r:id="rId14"/>
    <p:sldId id="278" r:id="rId15"/>
    <p:sldId id="281" r:id="rId16"/>
    <p:sldId id="282" r:id="rId17"/>
    <p:sldId id="283" r:id="rId18"/>
    <p:sldId id="27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8"/>
            <a:ext cx="7772400" cy="4536504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C00000"/>
                </a:solidFill>
                <a:latin typeface="Bahnschrift SemiBold" panose="020B0502040204020203" pitchFamily="34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Bahnschrift SemiBold" panose="020B0502040204020203" pitchFamily="34" charset="0"/>
              </a:rPr>
            </a:br>
            <a:r>
              <a:rPr lang="ru-RU" b="1" dirty="0">
                <a:solidFill>
                  <a:srgbClr val="C00000"/>
                </a:solidFill>
                <a:latin typeface="Bahnschrift SemiBold" panose="020B0502040204020203" pitchFamily="34" charset="0"/>
              </a:rPr>
              <a:t/>
            </a:r>
            <a:br>
              <a:rPr lang="ru-RU" b="1" dirty="0">
                <a:solidFill>
                  <a:srgbClr val="C00000"/>
                </a:solidFill>
                <a:latin typeface="Bahnschrift SemiBold" panose="020B0502040204020203" pitchFamily="34" charset="0"/>
              </a:rPr>
            </a:br>
            <a:r>
              <a:rPr lang="ru-RU" sz="40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МИРОВОЕ ХОЗЯЙСТВО:</a:t>
            </a:r>
            <a:br>
              <a:rPr lang="ru-RU" sz="4000" b="1" dirty="0" smtClean="0">
                <a:solidFill>
                  <a:srgbClr val="C00000"/>
                </a:solidFill>
                <a:latin typeface="Georgia" panose="02040502050405020303" pitchFamily="18" charset="0"/>
              </a:rPr>
            </a:br>
            <a:r>
              <a:rPr lang="ru-RU" sz="4000" b="1" dirty="0" smtClean="0">
                <a:solidFill>
                  <a:srgbClr val="C00000"/>
                </a:solidFill>
                <a:latin typeface="Georgia" panose="02040502050405020303" pitchFamily="18" charset="0"/>
                <a:ea typeface="Times New Roman"/>
                <a:cs typeface="Times New Roman"/>
              </a:rPr>
              <a:t>определение </a:t>
            </a:r>
            <a:r>
              <a:rPr lang="ru-RU" sz="4000" b="1" dirty="0">
                <a:solidFill>
                  <a:srgbClr val="C00000"/>
                </a:solidFill>
                <a:latin typeface="Georgia" panose="02040502050405020303" pitchFamily="18" charset="0"/>
                <a:ea typeface="Times New Roman"/>
                <a:cs typeface="Times New Roman"/>
              </a:rPr>
              <a:t>и состав. Основные этапы развития мирового хозяйства. МГРТ. Отрасли международной специализации</a:t>
            </a:r>
            <a:r>
              <a:rPr lang="ru-RU" sz="4000" dirty="0">
                <a:latin typeface="Bahnschrift SemiBold" panose="020B0502040204020203" pitchFamily="34" charset="0"/>
                <a:ea typeface="Times New Roman"/>
                <a:cs typeface="Times New Roman"/>
              </a:rPr>
              <a:t/>
            </a:r>
            <a:br>
              <a:rPr lang="ru-RU" sz="4000" dirty="0">
                <a:latin typeface="Bahnschrift SemiBold" panose="020B0502040204020203" pitchFamily="34" charset="0"/>
                <a:ea typeface="Times New Roman"/>
                <a:cs typeface="Times New Roman"/>
              </a:rPr>
            </a:br>
            <a:endParaRPr lang="ru-RU" sz="4000" b="1" dirty="0">
              <a:solidFill>
                <a:srgbClr val="C00000"/>
              </a:solidFill>
              <a:latin typeface="Bahnschrift SemiBold" panose="020B0502040204020203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301208"/>
            <a:ext cx="6400800" cy="93610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ТЕМА УРОКА</a:t>
            </a:r>
            <a:endParaRPr lang="ru-RU" sz="2800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49127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18464"/>
          </a:xfrm>
        </p:spPr>
        <p:txBody>
          <a:bodyPr>
            <a:normAutofit fontScale="90000"/>
          </a:bodyPr>
          <a:lstStyle/>
          <a:p>
            <a:r>
              <a:rPr lang="ru-RU" b="1" i="1" u="sng" dirty="0"/>
              <a:t/>
            </a:r>
            <a:br>
              <a:rPr lang="ru-RU" b="1" i="1" u="sng" dirty="0"/>
            </a:br>
            <a:r>
              <a:rPr lang="ru-RU" sz="3100" b="1" i="1" u="sng" dirty="0" smtClean="0">
                <a:solidFill>
                  <a:srgbClr val="C00000"/>
                </a:solidFill>
                <a:latin typeface="Georgia" panose="02040502050405020303" pitchFamily="18" charset="0"/>
              </a:rPr>
              <a:t>МЕЖДУНАРОДНОЕ ГЕОГРАФИЧЕСКОЕ </a:t>
            </a:r>
            <a:r>
              <a:rPr lang="ru-RU" sz="3100" b="1" i="1" u="sng" dirty="0" smtClean="0">
                <a:solidFill>
                  <a:srgbClr val="C00000"/>
                </a:solidFill>
                <a:latin typeface="Georgia" panose="02040502050405020303" pitchFamily="18" charset="0"/>
              </a:rPr>
              <a:t>РАЗДЕЛЕНИЕ ТРУДА </a:t>
            </a:r>
            <a:endParaRPr lang="ru-RU" sz="31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6656" y="1844824"/>
            <a:ext cx="3822192" cy="50405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(МГРТ)-</a:t>
            </a:r>
            <a:endParaRPr lang="ru-RU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677332" y="2348880"/>
            <a:ext cx="3820055" cy="3777283"/>
          </a:xfrm>
        </p:spPr>
        <p:txBody>
          <a:bodyPr>
            <a:noAutofit/>
          </a:bodyPr>
          <a:lstStyle/>
          <a:p>
            <a:pPr indent="0" algn="ctr">
              <a:buNone/>
            </a:pPr>
            <a:r>
              <a:rPr lang="ru-RU" sz="2800" b="1" dirty="0">
                <a:solidFill>
                  <a:srgbClr val="7030A0"/>
                </a:solidFill>
                <a:latin typeface="Georgia" panose="02040502050405020303" pitchFamily="18" charset="0"/>
              </a:rPr>
              <a:t>это специализация стран на производстве определённых видов продукции и услуг с последующим обменом ими</a:t>
            </a:r>
            <a:r>
              <a:rPr lang="ru-RU" sz="2800" b="1" dirty="0">
                <a:solidFill>
                  <a:srgbClr val="C00000"/>
                </a:solidFill>
                <a:latin typeface="Georgia" panose="02040502050405020303" pitchFamily="18" charset="0"/>
              </a:rPr>
              <a:t>.</a:t>
            </a:r>
            <a:endParaRPr lang="ru-RU" sz="2800" dirty="0">
              <a:solidFill>
                <a:srgbClr val="C00000"/>
              </a:solidFill>
              <a:latin typeface="Georgia" panose="02040502050405020303" pitchFamily="18" charset="0"/>
            </a:endParaRPr>
          </a:p>
          <a:p>
            <a:endParaRPr lang="ru-RU" sz="2800" dirty="0">
              <a:latin typeface="Georgia" panose="02040502050405020303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648200" y="1700809"/>
            <a:ext cx="3822192" cy="648072"/>
          </a:xfrm>
        </p:spPr>
        <p:txBody>
          <a:bodyPr>
            <a:normAutofit/>
          </a:bodyPr>
          <a:lstStyle/>
          <a:p>
            <a:r>
              <a:rPr lang="ru-RU" sz="29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Факторы МГРТ</a:t>
            </a:r>
            <a:endParaRPr lang="ru-RU" sz="29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48880"/>
            <a:ext cx="3822192" cy="3777283"/>
          </a:xfrm>
        </p:spPr>
        <p:txBody>
          <a:bodyPr>
            <a:normAutofit lnSpcReduction="10000"/>
          </a:bodyPr>
          <a:lstStyle/>
          <a:p>
            <a:pPr indent="0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anose="02040502050405020303" pitchFamily="18" charset="0"/>
              </a:rPr>
              <a:t>1.Различия </a:t>
            </a:r>
            <a:r>
              <a:rPr lang="ru-RU" b="1" dirty="0">
                <a:solidFill>
                  <a:srgbClr val="7030A0"/>
                </a:solidFill>
                <a:latin typeface="Georgia" panose="02040502050405020303" pitchFamily="18" charset="0"/>
              </a:rPr>
              <a:t>в географическом </a:t>
            </a:r>
            <a:r>
              <a:rPr lang="ru-RU" b="1" dirty="0" smtClean="0">
                <a:solidFill>
                  <a:srgbClr val="7030A0"/>
                </a:solidFill>
                <a:latin typeface="Georgia" panose="02040502050405020303" pitchFamily="18" charset="0"/>
              </a:rPr>
              <a:t>положении (Г П)</a:t>
            </a:r>
          </a:p>
          <a:p>
            <a:pPr indent="0">
              <a:buNone/>
            </a:pPr>
            <a:endParaRPr lang="ru-RU" b="1" dirty="0" smtClean="0">
              <a:solidFill>
                <a:srgbClr val="7030A0"/>
              </a:solidFill>
              <a:latin typeface="Georgia" panose="02040502050405020303" pitchFamily="18" charset="0"/>
            </a:endParaRPr>
          </a:p>
          <a:p>
            <a:pPr indent="0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anose="02040502050405020303" pitchFamily="18" charset="0"/>
              </a:rPr>
              <a:t> 2.</a:t>
            </a:r>
            <a:r>
              <a:rPr lang="ru-RU" b="1" dirty="0">
                <a:solidFill>
                  <a:srgbClr val="7030A0"/>
                </a:solidFill>
                <a:latin typeface="Georgia" panose="02040502050405020303" pitchFamily="18" charset="0"/>
              </a:rPr>
              <a:t> </a:t>
            </a:r>
            <a:r>
              <a:rPr lang="ru-RU" b="1" dirty="0" smtClean="0">
                <a:solidFill>
                  <a:srgbClr val="7030A0"/>
                </a:solidFill>
                <a:latin typeface="Georgia" panose="02040502050405020303" pitchFamily="18" charset="0"/>
              </a:rPr>
              <a:t>Различия в природных условиях и природных ресурсах</a:t>
            </a:r>
          </a:p>
          <a:p>
            <a:pPr indent="0">
              <a:buNone/>
            </a:pPr>
            <a:endParaRPr lang="ru-RU" b="1" dirty="0" smtClean="0">
              <a:solidFill>
                <a:srgbClr val="7030A0"/>
              </a:solidFill>
              <a:latin typeface="Georgia" panose="02040502050405020303" pitchFamily="18" charset="0"/>
            </a:endParaRPr>
          </a:p>
          <a:p>
            <a:pPr indent="0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anose="02040502050405020303" pitchFamily="18" charset="0"/>
              </a:rPr>
              <a:t>3.</a:t>
            </a:r>
            <a:r>
              <a:rPr lang="ru-RU" b="1" dirty="0">
                <a:solidFill>
                  <a:srgbClr val="7030A0"/>
                </a:solidFill>
                <a:latin typeface="Georgia" panose="02040502050405020303" pitchFamily="18" charset="0"/>
              </a:rPr>
              <a:t> </a:t>
            </a:r>
            <a:r>
              <a:rPr lang="ru-RU" b="1" dirty="0" smtClean="0">
                <a:solidFill>
                  <a:srgbClr val="7030A0"/>
                </a:solidFill>
                <a:latin typeface="Georgia" panose="02040502050405020303" pitchFamily="18" charset="0"/>
              </a:rPr>
              <a:t>Различия в социально-экономических </a:t>
            </a:r>
            <a:r>
              <a:rPr lang="ru-RU" b="1" dirty="0">
                <a:solidFill>
                  <a:srgbClr val="7030A0"/>
                </a:solidFill>
                <a:latin typeface="Georgia" panose="02040502050405020303" pitchFamily="18" charset="0"/>
              </a:rPr>
              <a:t>условиях.</a:t>
            </a:r>
            <a:endParaRPr lang="ru-RU" b="1" dirty="0">
              <a:solidFill>
                <a:srgbClr val="7030A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23667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42637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МГРТ</a:t>
            </a:r>
            <a:endParaRPr lang="ru-RU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11" name="Текст 10"/>
          <p:cNvSpPr>
            <a:spLocks noGrp="1"/>
          </p:cNvSpPr>
          <p:nvPr>
            <p:ph type="body" idx="1"/>
          </p:nvPr>
        </p:nvSpPr>
        <p:spPr>
          <a:xfrm>
            <a:off x="676656" y="1268760"/>
            <a:ext cx="3822192" cy="360040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Индия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3"/>
          </p:nvPr>
        </p:nvSpPr>
        <p:spPr>
          <a:xfrm>
            <a:off x="4648200" y="1124745"/>
            <a:ext cx="3822192" cy="648072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Канада</a:t>
            </a:r>
            <a:endParaRPr lang="ru-RU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132856"/>
            <a:ext cx="4536503" cy="3718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132856"/>
            <a:ext cx="4320480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15415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71440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МГРТ</a:t>
            </a:r>
            <a:endParaRPr lang="ru-RU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1412776"/>
            <a:ext cx="3822192" cy="648072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Япония</a:t>
            </a:r>
            <a:endParaRPr lang="ru-RU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8200" y="1484785"/>
            <a:ext cx="3822192" cy="648072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Эфиопия</a:t>
            </a:r>
            <a:endParaRPr lang="ru-RU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2060848"/>
            <a:ext cx="4392488" cy="371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4" y="2060848"/>
            <a:ext cx="4391471" cy="3744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46949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8229600" cy="125272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ОТРАСЛИ международной специализации</a:t>
            </a:r>
            <a:endParaRPr lang="ru-RU" sz="28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quarter" idx="13"/>
          </p:nvPr>
        </p:nvSpPr>
        <p:spPr>
          <a:xfrm>
            <a:off x="395536" y="1052736"/>
            <a:ext cx="4103311" cy="5073744"/>
          </a:xfrm>
        </p:spPr>
        <p:txBody>
          <a:bodyPr>
            <a:normAutofit fontScale="925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МГРТ формируется благодаря возможностям стран производить ту или иную продукцию в большем объёме, чем необходимо для внутреннего потребления, а значит, предлагать её на внешнем рынке — то есть в результате специализации отдельных стран на производстве определённых видов продукции или услуг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. </a:t>
            </a:r>
            <a:endParaRPr lang="ru-RU" sz="2000" dirty="0">
              <a:latin typeface="Calibri"/>
              <a:ea typeface="Times New Roman"/>
              <a:cs typeface="Times New Roman"/>
            </a:endParaRPr>
          </a:p>
          <a:p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14"/>
          </p:nvPr>
        </p:nvSpPr>
        <p:spPr>
          <a:xfrm>
            <a:off x="4645152" y="1268760"/>
            <a:ext cx="4175320" cy="4857720"/>
          </a:xfrm>
        </p:spPr>
        <p:txBody>
          <a:bodyPr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i="1" u="sng" dirty="0">
                <a:latin typeface="Times New Roman"/>
                <a:ea typeface="Times New Roman"/>
                <a:cs typeface="Times New Roman"/>
              </a:rPr>
              <a:t>Специализация </a:t>
            </a:r>
            <a:r>
              <a:rPr lang="ru-RU" b="1" i="1" dirty="0">
                <a:latin typeface="Times New Roman"/>
                <a:ea typeface="Times New Roman"/>
                <a:cs typeface="Times New Roman"/>
              </a:rPr>
              <a:t>— форма общественного разделения труда, предполагающая сосредоточение деятельности предприятий </a:t>
            </a:r>
            <a:r>
              <a:rPr lang="ru-RU" b="1" i="1" u="sng" dirty="0">
                <a:latin typeface="Times New Roman"/>
                <a:ea typeface="Times New Roman"/>
                <a:cs typeface="Times New Roman"/>
              </a:rPr>
              <a:t>на выпуске определённой продукции</a:t>
            </a:r>
            <a:r>
              <a:rPr lang="ru-RU" b="1" i="1" dirty="0">
                <a:latin typeface="Times New Roman"/>
                <a:ea typeface="Times New Roman"/>
                <a:cs typeface="Times New Roman"/>
              </a:rPr>
              <a:t>. </a:t>
            </a:r>
            <a:endParaRPr lang="ru-RU" sz="2000" b="1" dirty="0">
              <a:latin typeface="Calibri"/>
              <a:ea typeface="Times New Roman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44999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498384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ОТРАСЛИ  МЕЖДУНАРОДНОЙ  СПЕЦИАЛИЗАЦИИ</a:t>
            </a:r>
            <a:endParaRPr lang="ru-RU" sz="24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836712"/>
            <a:ext cx="3822192" cy="1080120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Times New Roman"/>
                <a:cs typeface="Times New Roman"/>
              </a:rPr>
              <a:t>Условия формирования отрасли специализации:</a:t>
            </a:r>
            <a:endParaRPr lang="ru-RU" sz="2000" dirty="0">
              <a:latin typeface="Calibri"/>
              <a:ea typeface="Times New Roman"/>
              <a:cs typeface="Times New Roman"/>
            </a:endParaRP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77332" y="1556792"/>
            <a:ext cx="3820055" cy="4569371"/>
          </a:xfrm>
        </p:spPr>
        <p:txBody>
          <a:bodyPr>
            <a:normAutofit fontScale="92500"/>
          </a:bodyPr>
          <a:lstStyle/>
          <a:p>
            <a:pPr marL="342900" lvl="0" indent="-342900" algn="ctr">
              <a:lnSpc>
                <a:spcPct val="115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i="1" dirty="0">
                <a:latin typeface="Times New Roman"/>
                <a:ea typeface="Times New Roman"/>
                <a:cs typeface="Times New Roman"/>
              </a:rPr>
              <a:t>преимущества страны перед другими странами в условиях, необходимых для данного производства, — </a:t>
            </a:r>
            <a:r>
              <a:rPr lang="ru-RU" b="1" i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географическое положение</a:t>
            </a:r>
            <a:r>
              <a:rPr lang="ru-RU" i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b="1" i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природные условия, трудовые, финансовые и природные ресурсы</a:t>
            </a:r>
            <a:r>
              <a:rPr lang="ru-RU" i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;</a:t>
            </a:r>
            <a:endParaRPr lang="ru-RU" sz="1800" dirty="0">
              <a:solidFill>
                <a:srgbClr val="7030A0"/>
              </a:solidFill>
              <a:latin typeface="Calibri"/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i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существование потребности в данном виде </a:t>
            </a:r>
            <a:r>
              <a:rPr lang="ru-RU" i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продукции (или услуг) на мировом рынке;</a:t>
            </a:r>
            <a:endParaRPr lang="ru-RU" sz="1800" dirty="0">
              <a:solidFill>
                <a:srgbClr val="7030A0"/>
              </a:solidFill>
              <a:latin typeface="Calibri"/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i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экономическая выгода для страны-производителя</a:t>
            </a:r>
            <a:r>
              <a:rPr lang="ru-RU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1800" b="1" dirty="0">
              <a:solidFill>
                <a:srgbClr val="7030A0"/>
              </a:solidFill>
              <a:latin typeface="Calibri"/>
              <a:ea typeface="Times New Roman"/>
              <a:cs typeface="Times New Roman"/>
            </a:endParaRP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8200" y="836713"/>
            <a:ext cx="3822192" cy="648072"/>
          </a:xfrm>
        </p:spPr>
        <p:txBody>
          <a:bodyPr>
            <a:normAutofit lnSpcReduction="10000"/>
          </a:bodyPr>
          <a:lstStyle/>
          <a:p>
            <a:r>
              <a:rPr lang="ru-RU" sz="2000" b="1" u="sng" dirty="0">
                <a:solidFill>
                  <a:srgbClr val="073E87"/>
                </a:solidFill>
                <a:latin typeface="Times New Roman"/>
                <a:ea typeface="Times New Roman"/>
                <a:cs typeface="Times New Roman"/>
              </a:rPr>
              <a:t>Отрасли международной специализации</a:t>
            </a:r>
            <a:r>
              <a:rPr lang="ru-RU" sz="2000" dirty="0">
                <a:solidFill>
                  <a:srgbClr val="073E87"/>
                </a:solidFill>
                <a:latin typeface="Times New Roman"/>
                <a:ea typeface="Times New Roman"/>
                <a:cs typeface="Times New Roman"/>
              </a:rPr>
              <a:t>-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4" y="1628800"/>
            <a:ext cx="4247455" cy="4497363"/>
          </a:xfrm>
        </p:spPr>
        <p:txBody>
          <a:bodyPr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отрасли</a:t>
            </a:r>
            <a:r>
              <a:rPr lang="ru-RU" sz="3600" b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, которые работают на экспорт и определяют лицо страны</a:t>
            </a:r>
            <a:r>
              <a:rPr lang="ru-RU" sz="3600" b="1" dirty="0">
                <a:latin typeface="Times New Roman"/>
                <a:ea typeface="Times New Roman"/>
                <a:cs typeface="Times New Roman"/>
              </a:rPr>
              <a:t>.</a:t>
            </a:r>
            <a:endParaRPr lang="ru-RU" sz="3600" dirty="0">
              <a:latin typeface="Calibri"/>
              <a:ea typeface="Times New Roman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43897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ОПРЕДЕЛИТЕ  СПЕЦИАЛИЗАЦИЮ  СТРАН</a:t>
            </a:r>
            <a:endParaRPr lang="ru-RU" sz="24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quarter" idx="13"/>
          </p:nvPr>
        </p:nvSpPr>
        <p:spPr>
          <a:xfrm>
            <a:off x="676655" y="1124744"/>
            <a:ext cx="3822192" cy="5001736"/>
          </a:xfrm>
        </p:spPr>
        <p:txBody>
          <a:bodyPr/>
          <a:lstStyle/>
          <a:p>
            <a:r>
              <a:rPr lang="ru-RU" b="1" i="1" dirty="0" smtClean="0">
                <a:latin typeface="Georgia" panose="02040502050405020303" pitchFamily="18" charset="0"/>
              </a:rPr>
              <a:t>Саудовская Аравия? Япония?                                        Индия?                                     Россия?                                               Беларусь?                                                   Финляндия?        Швейцария?                             Алжир?                                Южная Корея?        Бразилия?                        Австралия?                     Монголия?                           Франция?</a:t>
            </a:r>
          </a:p>
        </p:txBody>
      </p:sp>
      <p:sp>
        <p:nvSpPr>
          <p:cNvPr id="8" name="Объект 7"/>
          <p:cNvSpPr>
            <a:spLocks noGrp="1"/>
          </p:cNvSpPr>
          <p:nvPr>
            <p:ph sz="quarter" idx="14"/>
          </p:nvPr>
        </p:nvSpPr>
        <p:spPr>
          <a:xfrm>
            <a:off x="4645152" y="1124744"/>
            <a:ext cx="3822192" cy="5001736"/>
          </a:xfrm>
        </p:spPr>
        <p:txBody>
          <a:bodyPr/>
          <a:lstStyle/>
          <a:p>
            <a:r>
              <a:rPr lang="ru-RU" b="1" i="1" dirty="0" smtClean="0">
                <a:latin typeface="Georgia" panose="02040502050405020303" pitchFamily="18" charset="0"/>
              </a:rPr>
              <a:t>Кувейт?                                Мексика? Великобритания?    Нидерланды?                               Испания?                              Италия?                                 Греция?                                  Швеция?                               Эстония?                                  Турция?                                      Китай?                               Узбекистан?</a:t>
            </a:r>
          </a:p>
          <a:p>
            <a:r>
              <a:rPr lang="ru-RU" b="1" i="1" dirty="0" smtClean="0">
                <a:latin typeface="Georgia" panose="02040502050405020303" pitchFamily="18" charset="0"/>
              </a:rPr>
              <a:t>Казахстан</a:t>
            </a:r>
            <a:endParaRPr lang="ru-RU" b="1" i="1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94103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260648"/>
            <a:ext cx="8942389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22782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354368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КОНТРОЛЬ:</a:t>
            </a:r>
            <a:endParaRPr lang="ru-RU" sz="24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764704"/>
            <a:ext cx="6678488" cy="2939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1875"/>
              </a:spcAft>
              <a:buFont typeface="Symbol"/>
              <a:buChar char=""/>
            </a:pPr>
            <a:r>
              <a:rPr lang="ru-RU" i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Что такое МГРТ</a:t>
            </a:r>
            <a:r>
              <a:rPr lang="ru-RU" i="1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?                                                                                     </a:t>
            </a:r>
            <a:r>
              <a:rPr lang="ru-RU" i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Какие причины определили его формирование? Приведите </a:t>
            </a:r>
            <a:r>
              <a:rPr lang="ru-RU" i="1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примеры.                                                                                                                            Что </a:t>
            </a:r>
            <a:r>
              <a:rPr lang="ru-RU" i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такое отрасли международной специализации? </a:t>
            </a:r>
            <a:r>
              <a:rPr lang="ru-RU" i="1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Приведите примеры?                                                                                  </a:t>
            </a:r>
            <a:r>
              <a:rPr lang="ru-RU" i="1" dirty="0" smtClean="0">
                <a:solidFill>
                  <a:srgbClr val="333333"/>
                </a:solidFill>
                <a:effectLst/>
                <a:latin typeface="Times New Roman"/>
                <a:ea typeface="Times New Roman"/>
                <a:cs typeface="Times New Roman"/>
              </a:rPr>
              <a:t>Что такое импорт?                                                                              Что такое экспорт?                                                                                        Назовите статьи экспорта и импорта России? Назовите виды  внешних экономических отношений</a:t>
            </a:r>
            <a:endParaRPr lang="ru-RU" dirty="0">
              <a:effectLst/>
              <a:latin typeface="Calibri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386704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oolsen.ru/wp-content/uploads/2021/06/115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8928992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286000"/>
            <a:ext cx="3352800" cy="1252538"/>
          </a:xfrm>
        </p:spPr>
        <p:txBody>
          <a:bodyPr/>
          <a:lstStyle/>
          <a:p>
            <a:r>
              <a:rPr lang="ru-RU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ru-RU" sz="16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16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38722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060848"/>
            <a:ext cx="7408333" cy="4065315"/>
          </a:xfrm>
        </p:spPr>
        <p:txBody>
          <a:bodyPr/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Georgia" panose="02040502050405020303" pitchFamily="18" charset="0"/>
                <a:ea typeface="Times New Roman"/>
                <a:cs typeface="Times New Roman"/>
              </a:rPr>
              <a:t>- это </a:t>
            </a:r>
            <a:r>
              <a:rPr lang="ru-RU" sz="2800" b="1" dirty="0">
                <a:solidFill>
                  <a:srgbClr val="C00000"/>
                </a:solidFill>
                <a:latin typeface="Georgia" panose="02040502050405020303" pitchFamily="18" charset="0"/>
                <a:ea typeface="Times New Roman"/>
                <a:cs typeface="Times New Roman"/>
              </a:rPr>
              <a:t>исторически сложившаяся система национальных хозяйств всех стран мира, связанных между собой экономическими отношениями на основе международного географического разделения </a:t>
            </a:r>
            <a:r>
              <a:rPr lang="ru-RU" sz="2800" b="1" dirty="0" smtClean="0">
                <a:solidFill>
                  <a:srgbClr val="C00000"/>
                </a:solidFill>
                <a:latin typeface="Georgia" panose="02040502050405020303" pitchFamily="18" charset="0"/>
                <a:ea typeface="Times New Roman"/>
                <a:cs typeface="Times New Roman"/>
              </a:rPr>
              <a:t>труда</a:t>
            </a:r>
            <a:endParaRPr lang="ru-RU" sz="2800" b="1" dirty="0">
              <a:solidFill>
                <a:srgbClr val="C00000"/>
              </a:solidFill>
              <a:latin typeface="Georgia" panose="02040502050405020303" pitchFamily="18" charset="0"/>
              <a:ea typeface="Times New Roman"/>
              <a:cs typeface="Times New Roman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Мировое хозяйство</a:t>
            </a:r>
            <a:endParaRPr lang="ru-RU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67478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96752"/>
            <a:ext cx="8784976" cy="5256584"/>
          </a:xfrm>
        </p:spPr>
        <p:txBody>
          <a:bodyPr>
            <a:normAutofit fontScale="92500" lnSpcReduction="10000"/>
          </a:bodyPr>
          <a:lstStyle/>
          <a:p>
            <a:endParaRPr lang="ru-RU" dirty="0" smtClean="0">
              <a:solidFill>
                <a:srgbClr val="C00000"/>
              </a:solidFill>
            </a:endParaRPr>
          </a:p>
          <a:p>
            <a:pPr marL="0" lvl="0" indent="0">
              <a:buNone/>
            </a:pPr>
            <a:r>
              <a:rPr lang="ru-RU" sz="3500" b="1" i="1" u="sng" dirty="0" smtClean="0">
                <a:latin typeface="Georgia" panose="02040502050405020303" pitchFamily="18" charset="0"/>
              </a:rPr>
              <a:t>1 этап</a:t>
            </a:r>
            <a:r>
              <a:rPr lang="ru-RU" b="1" i="1" dirty="0" smtClean="0">
                <a:latin typeface="Georgia" panose="02040502050405020303" pitchFamily="18" charset="0"/>
              </a:rPr>
              <a:t>:</a:t>
            </a:r>
          </a:p>
          <a:p>
            <a:pPr marL="0" lvl="0" indent="0">
              <a:buNone/>
            </a:pPr>
            <a:r>
              <a:rPr lang="ru-RU" b="1" i="1" dirty="0" smtClean="0">
                <a:latin typeface="Georgia" panose="02040502050405020303" pitchFamily="18" charset="0"/>
              </a:rPr>
              <a:t>образование</a:t>
            </a:r>
            <a:r>
              <a:rPr lang="ru-RU" b="1" i="1" dirty="0">
                <a:latin typeface="Georgia" panose="02040502050405020303" pitchFamily="18" charset="0"/>
              </a:rPr>
              <a:t> мирового рынка было положено в XVI в. эпохой Великих географических открытий, когда мировая торговля охватила все регионы мира;</a:t>
            </a:r>
            <a:endParaRPr lang="ru-RU" b="1" dirty="0">
              <a:latin typeface="Georgia" panose="02040502050405020303" pitchFamily="18" charset="0"/>
            </a:endParaRPr>
          </a:p>
          <a:p>
            <a:pPr marL="0" lvl="0" indent="0">
              <a:buNone/>
            </a:pPr>
            <a:r>
              <a:rPr lang="ru-RU" sz="3500" b="1" i="1" u="sng" dirty="0" smtClean="0">
                <a:latin typeface="Georgia" panose="02040502050405020303" pitchFamily="18" charset="0"/>
              </a:rPr>
              <a:t>2 Этап</a:t>
            </a:r>
          </a:p>
          <a:p>
            <a:pPr marL="0" lvl="0" indent="0">
              <a:buNone/>
            </a:pPr>
            <a:r>
              <a:rPr lang="ru-RU" b="1" i="1" dirty="0" smtClean="0">
                <a:latin typeface="Georgia" panose="02040502050405020303" pitchFamily="18" charset="0"/>
              </a:rPr>
              <a:t>развитие</a:t>
            </a:r>
            <a:r>
              <a:rPr lang="ru-RU" b="1" i="1" dirty="0">
                <a:latin typeface="Georgia" panose="02040502050405020303" pitchFamily="18" charset="0"/>
              </a:rPr>
              <a:t> крупной машинной индустрии в конце XVIII–XIX вв.;</a:t>
            </a:r>
            <a:endParaRPr lang="ru-RU" b="1" dirty="0">
              <a:latin typeface="Georgia" panose="02040502050405020303" pitchFamily="18" charset="0"/>
            </a:endParaRPr>
          </a:p>
          <a:p>
            <a:pPr marL="0" lvl="0" indent="0">
              <a:buNone/>
            </a:pPr>
            <a:r>
              <a:rPr lang="ru-RU" sz="3500" b="1" i="1" u="sng" dirty="0" smtClean="0">
                <a:latin typeface="Georgia" panose="02040502050405020303" pitchFamily="18" charset="0"/>
              </a:rPr>
              <a:t>3 этап</a:t>
            </a:r>
          </a:p>
          <a:p>
            <a:pPr marL="0" lvl="0" indent="0">
              <a:buNone/>
            </a:pPr>
            <a:r>
              <a:rPr lang="ru-RU" b="1" i="1" dirty="0" smtClean="0">
                <a:latin typeface="Georgia" panose="02040502050405020303" pitchFamily="18" charset="0"/>
              </a:rPr>
              <a:t>развитие</a:t>
            </a:r>
            <a:r>
              <a:rPr lang="ru-RU" b="1" i="1" dirty="0">
                <a:latin typeface="Georgia" panose="02040502050405020303" pitchFamily="18" charset="0"/>
              </a:rPr>
              <a:t> транспорта, прежде всего морского, связавшего между собой материки. Во второй половине XIX в. стал активно развиваться железнодорожный транспорт, способствующий расширению географии торговли</a:t>
            </a:r>
            <a:r>
              <a:rPr lang="ru-RU" b="1" i="1" dirty="0" smtClean="0">
                <a:latin typeface="Georgia" panose="02040502050405020303" pitchFamily="18" charset="0"/>
              </a:rPr>
              <a:t>.</a:t>
            </a:r>
            <a:endParaRPr lang="ru-RU" b="1" dirty="0">
              <a:latin typeface="Georgia" panose="02040502050405020303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930432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МИРОВОЕ </a:t>
            </a:r>
            <a:r>
              <a:rPr lang="ru-RU" sz="28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ХОЗЯЙСТВО прошло </a:t>
            </a:r>
            <a:r>
              <a:rPr lang="ru-RU" sz="31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длительный процесс формирования:</a:t>
            </a:r>
            <a:endParaRPr lang="ru-RU" sz="31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462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484784"/>
            <a:ext cx="8640959" cy="4641379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>
                <a:solidFill>
                  <a:srgbClr val="002060"/>
                </a:solidFill>
                <a:latin typeface="Georgia" panose="02040502050405020303" pitchFamily="18" charset="0"/>
              </a:rPr>
              <a:t>Изменения </a:t>
            </a:r>
            <a:r>
              <a:rPr lang="ru-RU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 до </a:t>
            </a:r>
            <a:r>
              <a:rPr lang="ru-RU" b="1" dirty="0">
                <a:solidFill>
                  <a:srgbClr val="002060"/>
                </a:solidFill>
                <a:latin typeface="Georgia" panose="02040502050405020303" pitchFamily="18" charset="0"/>
              </a:rPr>
              <a:t>конца XIX в. Преобладание одного экономического центра - </a:t>
            </a:r>
            <a:r>
              <a:rPr lang="ru-RU" sz="3500" b="1" dirty="0">
                <a:solidFill>
                  <a:srgbClr val="C00000"/>
                </a:solidFill>
                <a:latin typeface="Georgia" panose="02040502050405020303" pitchFamily="18" charset="0"/>
              </a:rPr>
              <a:t>Европы </a:t>
            </a:r>
            <a:endParaRPr lang="ru-RU" sz="3500" b="1" dirty="0" smtClean="0">
              <a:solidFill>
                <a:srgbClr val="C00000"/>
              </a:solidFill>
              <a:latin typeface="Georgia" panose="02040502050405020303" pitchFamily="18" charset="0"/>
            </a:endParaRPr>
          </a:p>
          <a:p>
            <a:endParaRPr lang="ru-RU" b="1" dirty="0">
              <a:solidFill>
                <a:srgbClr val="002060"/>
              </a:solidFill>
              <a:latin typeface="Georgia" panose="02040502050405020303" pitchFamily="18" charset="0"/>
            </a:endParaRPr>
          </a:p>
          <a:p>
            <a:r>
              <a:rPr lang="ru-RU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Конец X</a:t>
            </a:r>
            <a:r>
              <a:rPr lang="en-US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I</a:t>
            </a:r>
            <a:r>
              <a:rPr lang="ru-RU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X </a:t>
            </a:r>
            <a:r>
              <a:rPr lang="ru-RU" b="1" dirty="0">
                <a:solidFill>
                  <a:srgbClr val="002060"/>
                </a:solidFill>
                <a:latin typeface="Georgia" panose="02040502050405020303" pitchFamily="18" charset="0"/>
              </a:rPr>
              <a:t>в. </a:t>
            </a:r>
            <a:r>
              <a:rPr lang="ru-RU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формирование </a:t>
            </a:r>
            <a:r>
              <a:rPr lang="ru-RU" b="1" dirty="0">
                <a:solidFill>
                  <a:srgbClr val="002060"/>
                </a:solidFill>
                <a:latin typeface="Georgia" panose="02040502050405020303" pitchFamily="18" charset="0"/>
              </a:rPr>
              <a:t>второго центра - </a:t>
            </a:r>
            <a:r>
              <a:rPr lang="ru-RU" sz="3000" b="1" dirty="0">
                <a:solidFill>
                  <a:srgbClr val="C00000"/>
                </a:solidFill>
                <a:latin typeface="Georgia" panose="02040502050405020303" pitchFamily="18" charset="0"/>
              </a:rPr>
              <a:t>США </a:t>
            </a:r>
            <a:endParaRPr lang="ru-RU" sz="3000" b="1" dirty="0" smtClean="0">
              <a:solidFill>
                <a:srgbClr val="C00000"/>
              </a:solidFill>
              <a:latin typeface="Georgia" panose="02040502050405020303" pitchFamily="18" charset="0"/>
            </a:endParaRPr>
          </a:p>
          <a:p>
            <a:endParaRPr lang="ru-RU" b="1" dirty="0">
              <a:solidFill>
                <a:srgbClr val="002060"/>
              </a:solidFill>
              <a:latin typeface="Georgia" panose="02040502050405020303" pitchFamily="18" charset="0"/>
            </a:endParaRPr>
          </a:p>
          <a:p>
            <a:r>
              <a:rPr lang="ru-RU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Между </a:t>
            </a:r>
            <a:r>
              <a:rPr lang="ru-RU" b="1" dirty="0">
                <a:solidFill>
                  <a:srgbClr val="002060"/>
                </a:solidFill>
                <a:latin typeface="Georgia" panose="02040502050405020303" pitchFamily="18" charset="0"/>
              </a:rPr>
              <a:t>мировыми войнами </a:t>
            </a:r>
            <a:r>
              <a:rPr lang="ru-RU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:возникновение </a:t>
            </a:r>
            <a:r>
              <a:rPr lang="ru-RU" b="1" dirty="0">
                <a:solidFill>
                  <a:srgbClr val="002060"/>
                </a:solidFill>
                <a:latin typeface="Georgia" panose="02040502050405020303" pitchFamily="18" charset="0"/>
              </a:rPr>
              <a:t>новых экономических центров - </a:t>
            </a:r>
            <a:r>
              <a:rPr lang="ru-RU" sz="3000" b="1" dirty="0">
                <a:solidFill>
                  <a:srgbClr val="C00000"/>
                </a:solidFill>
                <a:latin typeface="Georgia" panose="02040502050405020303" pitchFamily="18" charset="0"/>
              </a:rPr>
              <a:t>Япония и СССР </a:t>
            </a:r>
            <a:endParaRPr lang="ru-RU" sz="3000" b="1" dirty="0" smtClean="0">
              <a:solidFill>
                <a:srgbClr val="C00000"/>
              </a:solidFill>
              <a:latin typeface="Georgia" panose="02040502050405020303" pitchFamily="18" charset="0"/>
            </a:endParaRPr>
          </a:p>
          <a:p>
            <a:endParaRPr lang="ru-RU" b="1" dirty="0">
              <a:solidFill>
                <a:srgbClr val="002060"/>
              </a:solidFill>
              <a:latin typeface="Georgia" panose="02040502050405020303" pitchFamily="18" charset="0"/>
            </a:endParaRPr>
          </a:p>
          <a:p>
            <a:r>
              <a:rPr lang="ru-RU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После </a:t>
            </a:r>
            <a:r>
              <a:rPr lang="ru-RU" b="1" dirty="0">
                <a:solidFill>
                  <a:srgbClr val="002060"/>
                </a:solidFill>
                <a:latin typeface="Georgia" panose="02040502050405020303" pitchFamily="18" charset="0"/>
              </a:rPr>
              <a:t>Второй мировой </a:t>
            </a:r>
            <a:r>
              <a:rPr lang="ru-RU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войны: </a:t>
            </a:r>
            <a:r>
              <a:rPr lang="ru-RU" b="1" dirty="0">
                <a:solidFill>
                  <a:srgbClr val="002060"/>
                </a:solidFill>
                <a:latin typeface="Georgia" panose="02040502050405020303" pitchFamily="18" charset="0"/>
              </a:rPr>
              <a:t>ф</a:t>
            </a:r>
            <a:r>
              <a:rPr lang="ru-RU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ормирование </a:t>
            </a:r>
            <a:r>
              <a:rPr lang="ru-RU" b="1" dirty="0">
                <a:solidFill>
                  <a:srgbClr val="002060"/>
                </a:solidFill>
                <a:latin typeface="Georgia" panose="02040502050405020303" pitchFamily="18" charset="0"/>
              </a:rPr>
              <a:t>экономических центров в </a:t>
            </a:r>
            <a:r>
              <a:rPr lang="ru-RU" sz="3000" b="1" dirty="0">
                <a:solidFill>
                  <a:srgbClr val="C00000"/>
                </a:solidFill>
                <a:latin typeface="Georgia" panose="02040502050405020303" pitchFamily="18" charset="0"/>
              </a:rPr>
              <a:t>Китае, Индии, странах Юго-Западной Азии, Канаде, Австралии и Бразилии</a:t>
            </a:r>
          </a:p>
          <a:p>
            <a:r>
              <a:rPr lang="ru-RU" sz="3000" b="1" dirty="0">
                <a:solidFill>
                  <a:srgbClr val="C00000"/>
                </a:solidFill>
                <a:latin typeface="Georgia" panose="02040502050405020303" pitchFamily="18" charset="0"/>
              </a:rPr>
              <a:t/>
            </a:r>
            <a:br>
              <a:rPr lang="ru-RU" sz="3000" b="1" dirty="0">
                <a:solidFill>
                  <a:srgbClr val="C00000"/>
                </a:solidFill>
                <a:latin typeface="Georgia" panose="02040502050405020303" pitchFamily="18" charset="0"/>
              </a:rPr>
            </a:br>
            <a:endParaRPr lang="ru-RU" sz="30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Изменения в </a:t>
            </a:r>
            <a:r>
              <a:rPr lang="ru-RU" sz="2800" b="1" dirty="0">
                <a:solidFill>
                  <a:srgbClr val="C00000"/>
                </a:solidFill>
                <a:latin typeface="Georgia" panose="02040502050405020303" pitchFamily="18" charset="0"/>
                <a:ea typeface="+mn-ea"/>
                <a:cs typeface="+mn-cs"/>
              </a:rPr>
              <a:t>территориальной </a:t>
            </a:r>
            <a:r>
              <a:rPr lang="ru-RU" sz="2800" b="1" dirty="0" smtClean="0">
                <a:solidFill>
                  <a:srgbClr val="C00000"/>
                </a:solidFill>
                <a:latin typeface="Georgia" panose="02040502050405020303" pitchFamily="18" charset="0"/>
                <a:ea typeface="+mn-ea"/>
                <a:cs typeface="+mn-cs"/>
              </a:rPr>
              <a:t>структуре МИРОВОГО ХОЗЯЙСТВА </a:t>
            </a:r>
            <a:endParaRPr lang="ru-RU" sz="28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38429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u.foxford.ngcdn.ru/uploads/tinymce_file/file/53553/6b8ec40b47749c61.jpe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4744"/>
            <a:ext cx="8712968" cy="475252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191" y="260648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Страны мирового хозяйства прошли этапы развития:</a:t>
            </a:r>
            <a:endParaRPr lang="ru-RU" sz="28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3" y="1124744"/>
            <a:ext cx="8712968" cy="4890856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74870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СЕКТОРА ЭКОНОМИКИ</a:t>
            </a:r>
            <a:endParaRPr lang="ru-RU" sz="36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pic>
        <p:nvPicPr>
          <p:cNvPr id="3076" name="Picture 4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77956"/>
            <a:ext cx="8784976" cy="5480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3947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79803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31118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71440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Контроль знаний </a:t>
            </a:r>
            <a:endParaRPr lang="ru-RU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412776"/>
            <a:ext cx="8712968" cy="5888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1875"/>
              </a:spcAft>
            </a:pPr>
            <a:r>
              <a:rPr lang="ru-RU" sz="2400" b="1" i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Что такое Мировое хозяйство</a:t>
            </a:r>
            <a:r>
              <a:rPr lang="ru-RU" sz="2400" b="1" i="1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?                                                                                         Назовите </a:t>
            </a:r>
            <a:r>
              <a:rPr lang="ru-RU" sz="2400" b="1" i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причины его </a:t>
            </a:r>
            <a:r>
              <a:rPr lang="ru-RU" sz="2400" b="1" i="1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формирования.                                                                                     Когда </a:t>
            </a:r>
            <a:r>
              <a:rPr lang="ru-RU" sz="2400" b="1" i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возникло Мировое  хозяйство</a:t>
            </a:r>
            <a:r>
              <a:rPr lang="ru-RU" sz="2400" b="1" i="1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?                                                                                                            Какие этапы развития  прошло МХ ?                                                                                                                             В чем главное отличие  каждого из этапов?                                                                                                            Как изменялось территориальное размещение центров МХ?                                                                      Какие отрасли хозяйства  входят в первичный, вторичный и третичный сектор экономики?                                                                                                                                          Что такое производственная  и непроизводственная сфера хозяйства? Приведите примеры.                                                                                                                                                    Что такое межотраслевой комплекс?</a:t>
            </a:r>
          </a:p>
          <a:p>
            <a:pPr lvl="0">
              <a:lnSpc>
                <a:spcPct val="115000"/>
              </a:lnSpc>
              <a:spcAft>
                <a:spcPts val="1875"/>
              </a:spcAft>
            </a:pPr>
            <a:endParaRPr lang="ru-RU" dirty="0">
              <a:latin typeface="Calibri"/>
              <a:ea typeface="Times New Roman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875"/>
              </a:spcAft>
            </a:pPr>
            <a:endParaRPr lang="ru-RU" dirty="0">
              <a:effectLst/>
              <a:latin typeface="Calibri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5496714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359</TotalTime>
  <Words>444</Words>
  <Application>Microsoft Office PowerPoint</Application>
  <PresentationFormat>Экран (4:3)</PresentationFormat>
  <Paragraphs>57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Волна</vt:lpstr>
      <vt:lpstr>  МИРОВОЕ ХОЗЯЙСТВО: определение и состав. Основные этапы развития мирового хозяйства. МГРТ. Отрасли международной специализации </vt:lpstr>
      <vt:lpstr>Мировое хозяйство</vt:lpstr>
      <vt:lpstr>МИРОВОЕ ХОЗЯЙСТВО прошло длительный процесс формирования:</vt:lpstr>
      <vt:lpstr>Изменения в территориальной структуре МИРОВОГО ХОЗЯЙСТВА </vt:lpstr>
      <vt:lpstr>Страны мирового хозяйства прошли этапы развития:</vt:lpstr>
      <vt:lpstr>СЕКТОРА ЭКОНОМИКИ</vt:lpstr>
      <vt:lpstr>Презентация PowerPoint</vt:lpstr>
      <vt:lpstr>Презентация PowerPoint</vt:lpstr>
      <vt:lpstr>Контроль знаний </vt:lpstr>
      <vt:lpstr> МЕЖДУНАРОДНОЕ ГЕОГРАФИЧЕСКОЕ РАЗДЕЛЕНИЕ ТРУДА </vt:lpstr>
      <vt:lpstr>МГРТ</vt:lpstr>
      <vt:lpstr>МГРТ</vt:lpstr>
      <vt:lpstr>ОТРАСЛИ международной специализации</vt:lpstr>
      <vt:lpstr>ОТРАСЛИ  МЕЖДУНАРОДНОЙ  СПЕЦИАЛИЗАЦИИ</vt:lpstr>
      <vt:lpstr>ОПРЕДЕЛИТЕ  СПЕЦИАЛИЗАЦИЮ  СТРАН</vt:lpstr>
      <vt:lpstr>Презентация PowerPoint</vt:lpstr>
      <vt:lpstr>КОНТРОЛЬ:</vt:lpstr>
      <vt:lpstr>: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МИРОВОЕ ХОЗЯЙСТВО. НТР</dc:title>
  <dc:creator>Людмила</dc:creator>
  <cp:lastModifiedBy>user</cp:lastModifiedBy>
  <cp:revision>35</cp:revision>
  <dcterms:created xsi:type="dcterms:W3CDTF">2024-02-27T15:06:12Z</dcterms:created>
  <dcterms:modified xsi:type="dcterms:W3CDTF">2025-12-09T11:15:49Z</dcterms:modified>
</cp:coreProperties>
</file>