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7" r:id="rId13"/>
    <p:sldId id="285" r:id="rId14"/>
    <p:sldId id="286" r:id="rId15"/>
    <p:sldId id="267" r:id="rId16"/>
    <p:sldId id="268" r:id="rId17"/>
    <p:sldId id="269" r:id="rId18"/>
    <p:sldId id="270" r:id="rId19"/>
    <p:sldId id="274" r:id="rId20"/>
    <p:sldId id="271" r:id="rId21"/>
    <p:sldId id="275" r:id="rId22"/>
    <p:sldId id="272" r:id="rId23"/>
    <p:sldId id="273" r:id="rId24"/>
    <p:sldId id="277" r:id="rId25"/>
    <p:sldId id="276" r:id="rId26"/>
    <p:sldId id="278" r:id="rId27"/>
    <p:sldId id="279" r:id="rId28"/>
    <p:sldId id="280" r:id="rId29"/>
    <p:sldId id="281" r:id="rId30"/>
    <p:sldId id="282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6CE60-AD48-4221-A483-0EB3DD1E6140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1DDB7-B58E-4FE0-AED1-F634C1B31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78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1DDB7-B58E-4FE0-AED1-F634C1B315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333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02.01.2026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        </a:t>
            </a:r>
            <a:r>
              <a:rPr lang="ru-RU" sz="4000" dirty="0" smtClean="0">
                <a:solidFill>
                  <a:srgbClr val="FFFF00"/>
                </a:solidFill>
              </a:rPr>
              <a:t>Тема урока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/>
              <a:t>ЦЕЛЬ УРОКА:</a:t>
            </a:r>
          </a:p>
          <a:p>
            <a:r>
              <a:rPr lang="ru-RU" sz="2400" i="1" dirty="0" smtClean="0"/>
              <a:t>сформировать представление  о структуре ТЭК мира , размещении , перспективах развития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ТОПЛИВНО –ЭНЕРГЕТИЧЕСКИЙ КОМПЛЕКС МИРА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289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8532440" cy="637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107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Альтернативные источники энергии дают 1-3%   электроэнергии мира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4608512" cy="475252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effectLst/>
              </a:rPr>
              <a:t> </a:t>
            </a:r>
            <a:r>
              <a:rPr lang="ru-RU" b="1" u="sng" dirty="0">
                <a:solidFill>
                  <a:srgbClr val="FFC000"/>
                </a:solidFill>
                <a:effectLst/>
              </a:rPr>
              <a:t>С</a:t>
            </a:r>
            <a:r>
              <a:rPr lang="ru-RU" b="1" u="sng" dirty="0" smtClean="0">
                <a:solidFill>
                  <a:srgbClr val="FFC000"/>
                </a:solidFill>
                <a:effectLst/>
              </a:rPr>
              <a:t>олнечные </a:t>
            </a:r>
            <a:r>
              <a:rPr lang="ru-RU" b="1" u="sng" dirty="0">
                <a:solidFill>
                  <a:srgbClr val="FFC000"/>
                </a:solidFill>
                <a:effectLst/>
              </a:rPr>
              <a:t>электростанции</a:t>
            </a:r>
            <a:r>
              <a:rPr lang="ru-RU" b="1" dirty="0">
                <a:solidFill>
                  <a:srgbClr val="FFC000"/>
                </a:solidFill>
                <a:effectLst/>
              </a:rPr>
              <a:t> </a:t>
            </a:r>
            <a:r>
              <a:rPr lang="ru-RU" b="1" i="1" dirty="0">
                <a:solidFill>
                  <a:srgbClr val="FFC000"/>
                </a:solidFill>
                <a:effectLst/>
              </a:rPr>
              <a:t>(СЭС) </a:t>
            </a:r>
            <a:r>
              <a:rPr lang="ru-RU" b="1" i="1" dirty="0">
                <a:effectLst/>
              </a:rPr>
              <a:t>работают в </a:t>
            </a:r>
            <a:r>
              <a:rPr lang="ru-RU" b="1" i="1" dirty="0">
                <a:solidFill>
                  <a:srgbClr val="FFFF00"/>
                </a:solidFill>
                <a:effectLst/>
              </a:rPr>
              <a:t>Китае, Германии, Японии, США</a:t>
            </a:r>
            <a:r>
              <a:rPr lang="ru-RU" dirty="0">
                <a:solidFill>
                  <a:srgbClr val="FFFF00"/>
                </a:solidFill>
                <a:effectLst/>
              </a:rPr>
              <a:t>.</a:t>
            </a:r>
            <a:r>
              <a:rPr lang="ru-RU" dirty="0">
                <a:effectLst/>
              </a:rPr>
              <a:t> </a:t>
            </a:r>
            <a:endParaRPr lang="ru-RU" dirty="0" smtClean="0">
              <a:effectLst/>
            </a:endParaRPr>
          </a:p>
          <a:p>
            <a:endParaRPr lang="ru-RU" dirty="0" smtClean="0">
              <a:effectLst/>
            </a:endParaRPr>
          </a:p>
          <a:p>
            <a:r>
              <a:rPr lang="ru-RU" b="1" u="sng" dirty="0" smtClean="0">
                <a:solidFill>
                  <a:srgbClr val="FFC000"/>
                </a:solidFill>
                <a:effectLst/>
              </a:rPr>
              <a:t>Ветровая </a:t>
            </a:r>
            <a:r>
              <a:rPr lang="ru-RU" b="1" u="sng" dirty="0">
                <a:solidFill>
                  <a:srgbClr val="FFC000"/>
                </a:solidFill>
                <a:effectLst/>
              </a:rPr>
              <a:t>энергия (ВЭУ)</a:t>
            </a:r>
            <a:r>
              <a:rPr lang="ru-RU" b="1" dirty="0">
                <a:solidFill>
                  <a:srgbClr val="FFC000"/>
                </a:solidFill>
                <a:effectLst/>
              </a:rPr>
              <a:t> </a:t>
            </a:r>
            <a:r>
              <a:rPr lang="ru-RU" dirty="0">
                <a:effectLst/>
              </a:rPr>
              <a:t>вырабатывает энергию </a:t>
            </a:r>
            <a:r>
              <a:rPr lang="ru-RU" dirty="0">
                <a:solidFill>
                  <a:srgbClr val="FFFF00"/>
                </a:solidFill>
                <a:effectLst/>
              </a:rPr>
              <a:t>в </a:t>
            </a:r>
            <a:r>
              <a:rPr lang="ru-RU" b="1" i="1" dirty="0">
                <a:solidFill>
                  <a:srgbClr val="FFFF00"/>
                </a:solidFill>
                <a:effectLst/>
              </a:rPr>
              <a:t>Китае, США, Германии, </a:t>
            </a:r>
            <a:r>
              <a:rPr lang="ru-RU" b="1" i="1" dirty="0" smtClean="0">
                <a:solidFill>
                  <a:srgbClr val="FFFF00"/>
                </a:solidFill>
                <a:effectLst/>
              </a:rPr>
              <a:t>Испании, Дании, Великобритании, Нидерландах , </a:t>
            </a:r>
            <a:r>
              <a:rPr lang="ru-RU" b="1" i="1" dirty="0" err="1" smtClean="0">
                <a:solidFill>
                  <a:srgbClr val="FFFF00"/>
                </a:solidFill>
                <a:effectLst/>
              </a:rPr>
              <a:t>швеции</a:t>
            </a:r>
            <a:r>
              <a:rPr lang="ru-RU" b="1" i="1" dirty="0" smtClean="0">
                <a:solidFill>
                  <a:srgbClr val="FFFF00"/>
                </a:solidFill>
                <a:effectLst/>
              </a:rPr>
              <a:t>, Инди</a:t>
            </a:r>
            <a:r>
              <a:rPr lang="ru-RU" dirty="0" smtClean="0">
                <a:solidFill>
                  <a:srgbClr val="FFFF00"/>
                </a:solidFill>
                <a:effectLst/>
              </a:rPr>
              <a:t>и</a:t>
            </a:r>
            <a:r>
              <a:rPr lang="ru-RU" dirty="0">
                <a:effectLst/>
              </a:rPr>
              <a:t>. </a:t>
            </a:r>
            <a:endParaRPr lang="ru-RU" dirty="0" smtClean="0">
              <a:effectLst/>
            </a:endParaRPr>
          </a:p>
          <a:p>
            <a:r>
              <a:rPr lang="ru-RU" b="1" u="sng" dirty="0" smtClean="0">
                <a:solidFill>
                  <a:srgbClr val="FFC000"/>
                </a:solidFill>
                <a:effectLst/>
              </a:rPr>
              <a:t>Приливные </a:t>
            </a:r>
            <a:r>
              <a:rPr lang="ru-RU" b="1" u="sng" dirty="0">
                <a:solidFill>
                  <a:srgbClr val="FFC000"/>
                </a:solidFill>
                <a:effectLst/>
              </a:rPr>
              <a:t>электростанции</a:t>
            </a:r>
            <a:r>
              <a:rPr lang="ru-RU" b="1" dirty="0">
                <a:solidFill>
                  <a:srgbClr val="FFC000"/>
                </a:solidFill>
                <a:effectLst/>
              </a:rPr>
              <a:t> </a:t>
            </a:r>
            <a:r>
              <a:rPr lang="ru-RU" dirty="0">
                <a:effectLst/>
              </a:rPr>
              <a:t>функционируют во </a:t>
            </a:r>
            <a:r>
              <a:rPr lang="ru-RU" b="1" i="1" dirty="0">
                <a:solidFill>
                  <a:srgbClr val="FFFF00"/>
                </a:solidFill>
                <a:effectLst/>
              </a:rPr>
              <a:t>Франции, Республике Корея, Великобритании, Канаде, России, Китае</a:t>
            </a:r>
            <a:r>
              <a:rPr lang="ru-RU" dirty="0" smtClean="0">
                <a:effectLst/>
              </a:rPr>
              <a:t>.</a:t>
            </a:r>
          </a:p>
          <a:p>
            <a:pPr marL="18288" indent="0">
              <a:buNone/>
            </a:pPr>
            <a:r>
              <a:rPr lang="ru-RU" dirty="0" smtClean="0">
                <a:effectLst/>
              </a:rPr>
              <a:t> </a:t>
            </a:r>
          </a:p>
          <a:p>
            <a:r>
              <a:rPr lang="ru-RU" b="1" u="sng" dirty="0" smtClean="0">
                <a:solidFill>
                  <a:srgbClr val="FFC000"/>
                </a:solidFill>
                <a:effectLst/>
              </a:rPr>
              <a:t>Геотермальные </a:t>
            </a:r>
            <a:r>
              <a:rPr lang="ru-RU" b="1" u="sng" dirty="0">
                <a:solidFill>
                  <a:srgbClr val="FFC000"/>
                </a:solidFill>
                <a:effectLst/>
              </a:rPr>
              <a:t>электростанции</a:t>
            </a:r>
            <a:r>
              <a:rPr lang="ru-RU" b="1" dirty="0">
                <a:solidFill>
                  <a:srgbClr val="FFC000"/>
                </a:solidFill>
                <a:effectLst/>
              </a:rPr>
              <a:t> </a:t>
            </a:r>
            <a:r>
              <a:rPr lang="ru-RU" dirty="0">
                <a:effectLst/>
              </a:rPr>
              <a:t>(</a:t>
            </a:r>
            <a:r>
              <a:rPr lang="ru-RU" dirty="0" err="1">
                <a:effectLst/>
              </a:rPr>
              <a:t>ГеоТЭС</a:t>
            </a:r>
            <a:r>
              <a:rPr lang="ru-RU" dirty="0">
                <a:effectLst/>
              </a:rPr>
              <a:t>) </a:t>
            </a:r>
            <a:r>
              <a:rPr lang="ru-RU" b="1" i="1" dirty="0">
                <a:effectLst/>
              </a:rPr>
              <a:t>эффективно работают в </a:t>
            </a:r>
            <a:r>
              <a:rPr lang="ru-RU" b="1" i="1" dirty="0">
                <a:solidFill>
                  <a:srgbClr val="FFFF00"/>
                </a:solidFill>
                <a:effectLst/>
              </a:rPr>
              <a:t>США, Мексике, Филиппинах, Исландии, Италии, Новой Зеландии, Индонезии и России</a:t>
            </a:r>
            <a:r>
              <a:rPr lang="ru-RU" dirty="0">
                <a:solidFill>
                  <a:srgbClr val="FFFF00"/>
                </a:solidFill>
                <a:effectLst/>
              </a:rPr>
              <a:t>.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4664"/>
            <a:ext cx="3816424" cy="218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40197"/>
            <a:ext cx="3816424" cy="182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517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5805264"/>
            <a:ext cx="7543800" cy="792088"/>
          </a:xfrm>
        </p:spPr>
        <p:txBody>
          <a:bodyPr/>
          <a:lstStyle/>
          <a:p>
            <a:r>
              <a:rPr lang="ru-RU" dirty="0" smtClean="0"/>
              <a:t>Геотермальные ТЭС</a:t>
            </a:r>
            <a:endParaRPr lang="ru-RU" dirty="0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16632"/>
            <a:ext cx="3935288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477653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79513" y="404664"/>
            <a:ext cx="4776530" cy="5256584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382" y="3068960"/>
            <a:ext cx="404110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3398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16632"/>
            <a:ext cx="888098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71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733256"/>
            <a:ext cx="7421448" cy="720080"/>
          </a:xfrm>
        </p:spPr>
        <p:txBody>
          <a:bodyPr/>
          <a:lstStyle/>
          <a:p>
            <a:r>
              <a:rPr lang="ru-RU" sz="3600" dirty="0" err="1" smtClean="0"/>
              <a:t>Сихвинская</a:t>
            </a:r>
            <a:r>
              <a:rPr lang="ru-RU" sz="3600" dirty="0" smtClean="0"/>
              <a:t> ПЭС. Южная Корея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36651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32048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176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60648"/>
            <a:ext cx="864096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 </a:t>
            </a:r>
            <a:r>
              <a:rPr lang="ru-RU" b="1" i="1" dirty="0">
                <a:solidFill>
                  <a:srgbClr val="FFC000"/>
                </a:solidFill>
              </a:rPr>
              <a:t>1. Какие страны импортируют нефть</a:t>
            </a:r>
            <a:r>
              <a:rPr lang="ru-RU" i="1" dirty="0">
                <a:solidFill>
                  <a:srgbClr val="FFC000"/>
                </a:solidFill>
              </a:rPr>
              <a:t>?                                                                       </a:t>
            </a:r>
            <a:r>
              <a:rPr lang="ru-RU" i="1" dirty="0"/>
              <a:t>А) Китай              Б) США                        В) Япония          </a:t>
            </a:r>
            <a:r>
              <a:rPr lang="ru-RU" i="1" dirty="0" smtClean="0"/>
              <a:t>Г)Иран                                                       </a:t>
            </a:r>
            <a:r>
              <a:rPr lang="ru-RU" b="1" i="1" dirty="0">
                <a:solidFill>
                  <a:srgbClr val="FFC000"/>
                </a:solidFill>
              </a:rPr>
              <a:t>2. Расположите этапы развития топливно-энергетической промышленности в правильной последовательности.</a:t>
            </a:r>
            <a:r>
              <a:rPr lang="ru-RU" i="1" dirty="0">
                <a:solidFill>
                  <a:srgbClr val="FFC000"/>
                </a:solidFill>
              </a:rPr>
              <a:t>                                                       </a:t>
            </a:r>
            <a:r>
              <a:rPr lang="ru-RU" i="1" dirty="0"/>
              <a:t>А) нефтегазовый   Б) альтернативные источники энергии  В ) угольный                          </a:t>
            </a:r>
            <a:r>
              <a:rPr lang="ru-RU" b="1" i="1" dirty="0">
                <a:solidFill>
                  <a:srgbClr val="FFC000"/>
                </a:solidFill>
              </a:rPr>
              <a:t>3. На страны ОПЕК приходится … % добычи нефти.</a:t>
            </a:r>
            <a:r>
              <a:rPr lang="ru-RU" i="1" dirty="0">
                <a:solidFill>
                  <a:srgbClr val="FFC000"/>
                </a:solidFill>
              </a:rPr>
              <a:t> </a:t>
            </a:r>
            <a:r>
              <a:rPr lang="ru-RU" i="1" dirty="0"/>
              <a:t>                                                    А) 50%                   Б) 40%                   В) 60%                                                                            </a:t>
            </a:r>
            <a:r>
              <a:rPr lang="ru-RU" b="1" i="1" dirty="0">
                <a:solidFill>
                  <a:srgbClr val="FFC000"/>
                </a:solidFill>
              </a:rPr>
              <a:t>4. Назовите три лидера по добычи нефти</a:t>
            </a:r>
            <a:r>
              <a:rPr lang="ru-RU" b="1" i="1" dirty="0"/>
              <a:t>.</a:t>
            </a:r>
            <a:r>
              <a:rPr lang="ru-RU" i="1" dirty="0"/>
              <a:t>                                                                        А) Великобритания              Б) Россия               В) Венесуэла                                    </a:t>
            </a:r>
            <a:r>
              <a:rPr lang="ru-RU" i="1" dirty="0" smtClean="0"/>
              <a:t>                     </a:t>
            </a:r>
            <a:r>
              <a:rPr lang="ru-RU" i="1" dirty="0"/>
              <a:t>Г) США                                Д) Польша              Е) Саудовская Аравия                                </a:t>
            </a:r>
            <a:r>
              <a:rPr lang="ru-RU" b="1" i="1" dirty="0">
                <a:solidFill>
                  <a:srgbClr val="FFC000"/>
                </a:solidFill>
              </a:rPr>
              <a:t>5. Выберите страны, импортирующие газ.</a:t>
            </a:r>
            <a:r>
              <a:rPr lang="ru-RU" i="1" dirty="0">
                <a:solidFill>
                  <a:srgbClr val="FFC000"/>
                </a:solidFill>
              </a:rPr>
              <a:t>                                                                 </a:t>
            </a:r>
            <a:r>
              <a:rPr lang="ru-RU" i="1" dirty="0"/>
              <a:t>А) </a:t>
            </a:r>
            <a:r>
              <a:rPr lang="ru-RU" i="1" dirty="0" smtClean="0"/>
              <a:t> Нидерланды         Б</a:t>
            </a:r>
            <a:r>
              <a:rPr lang="ru-RU" i="1" dirty="0"/>
              <a:t>) </a:t>
            </a:r>
            <a:r>
              <a:rPr lang="ru-RU" i="1" dirty="0" smtClean="0"/>
              <a:t>Великобритания         В</a:t>
            </a:r>
            <a:r>
              <a:rPr lang="ru-RU" i="1" dirty="0"/>
              <a:t>) Япония                                                                </a:t>
            </a:r>
            <a:r>
              <a:rPr lang="ru-RU" b="1" i="1" dirty="0">
                <a:solidFill>
                  <a:srgbClr val="FFC000"/>
                </a:solidFill>
              </a:rPr>
              <a:t>6. Сколько процентов добываемого угля поступает на мировой рынок?</a:t>
            </a:r>
            <a:r>
              <a:rPr lang="ru-RU" i="1" dirty="0"/>
              <a:t>                         А) 30%                  Б) 10%                                   В) 20%                                                                     </a:t>
            </a:r>
            <a:r>
              <a:rPr lang="ru-RU" b="1" i="1" dirty="0">
                <a:solidFill>
                  <a:srgbClr val="FFC000"/>
                </a:solidFill>
              </a:rPr>
              <a:t>7. Какие страны экспортируют уголь?</a:t>
            </a:r>
            <a:r>
              <a:rPr lang="ru-RU" i="1" dirty="0">
                <a:solidFill>
                  <a:srgbClr val="FFC000"/>
                </a:solidFill>
              </a:rPr>
              <a:t>   </a:t>
            </a:r>
            <a:r>
              <a:rPr lang="ru-RU" i="1" dirty="0"/>
              <a:t>                                                             </a:t>
            </a:r>
            <a:r>
              <a:rPr lang="ru-RU" i="1" dirty="0" smtClean="0"/>
              <a:t>                     </a:t>
            </a:r>
            <a:r>
              <a:rPr lang="ru-RU" i="1" dirty="0"/>
              <a:t>А) Россия                       Б) Китай                       В) Бразилия                                                 </a:t>
            </a:r>
            <a:r>
              <a:rPr lang="ru-RU" b="1" i="1" dirty="0">
                <a:solidFill>
                  <a:srgbClr val="FFC000"/>
                </a:solidFill>
              </a:rPr>
              <a:t>8. Какой тип электростанций преобладает в структуре выработки электроэнергии?</a:t>
            </a:r>
            <a:r>
              <a:rPr lang="ru-RU" i="1" dirty="0">
                <a:solidFill>
                  <a:srgbClr val="FFC000"/>
                </a:solidFill>
              </a:rPr>
              <a:t>                                                                                                                       </a:t>
            </a:r>
            <a:r>
              <a:rPr lang="ru-RU" i="1" dirty="0"/>
              <a:t>А) АЭС                        Б) ГЭС                      В) ТЭС                                                      </a:t>
            </a:r>
            <a:r>
              <a:rPr lang="ru-RU" i="1" dirty="0" smtClean="0"/>
              <a:t>                 </a:t>
            </a:r>
            <a:r>
              <a:rPr lang="ru-RU" b="1" i="1" dirty="0">
                <a:solidFill>
                  <a:srgbClr val="FFC000"/>
                </a:solidFill>
              </a:rPr>
              <a:t>9. В каких странах наиболее распространены ГЭС?</a:t>
            </a:r>
            <a:r>
              <a:rPr lang="ru-RU" i="1" dirty="0">
                <a:solidFill>
                  <a:srgbClr val="FFC000"/>
                </a:solidFill>
              </a:rPr>
              <a:t>                                                          </a:t>
            </a:r>
            <a:r>
              <a:rPr lang="ru-RU" i="1" dirty="0"/>
              <a:t>А) Бразилия             Б) Алжир                     В) Канада               Г) ЮАР                               </a:t>
            </a:r>
            <a:r>
              <a:rPr lang="ru-RU" b="1" i="1" dirty="0">
                <a:solidFill>
                  <a:srgbClr val="FFC000"/>
                </a:solidFill>
              </a:rPr>
              <a:t>10. В каких странах распространены АЭС?</a:t>
            </a:r>
            <a:r>
              <a:rPr lang="ru-RU" i="1" dirty="0">
                <a:solidFill>
                  <a:srgbClr val="FFC000"/>
                </a:solidFill>
              </a:rPr>
              <a:t>                                                                           </a:t>
            </a:r>
            <a:r>
              <a:rPr lang="ru-RU" i="1" dirty="0"/>
              <a:t>А) Венесуэла Б) Канада В) Франция   Г) Германия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476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8" y="4581128"/>
            <a:ext cx="7637472" cy="121007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>Домашнее задание : читать стр.133-140, выучить конспект.</a:t>
            </a:r>
            <a:endParaRPr lang="ru-RU" sz="3600" dirty="0">
              <a:solidFill>
                <a:srgbClr val="FFC000"/>
              </a:solidFill>
            </a:endParaRPr>
          </a:p>
        </p:txBody>
      </p:sp>
      <p:pic>
        <p:nvPicPr>
          <p:cNvPr id="10242" name="Picture 2" descr="https://avatars.mds.yandex.net/i?id=7da1e85930a81c8080f5c1f6c4ef82b74ae4b148-523221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626469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511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flipV="1">
            <a:off x="777240" y="5791200"/>
            <a:ext cx="7543800" cy="518120"/>
          </a:xfrm>
        </p:spPr>
        <p:txBody>
          <a:bodyPr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2641"/>
            <a:ext cx="8745234" cy="640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563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Черная металлургия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4222184" cy="4320480"/>
          </a:xfrm>
        </p:spPr>
        <p:txBody>
          <a:bodyPr>
            <a:noAutofit/>
          </a:bodyPr>
          <a:lstStyle/>
          <a:p>
            <a:pPr marL="18288" indent="0">
              <a:buNone/>
            </a:pPr>
            <a:endParaRPr lang="ru-RU" sz="1400" dirty="0" smtClean="0">
              <a:solidFill>
                <a:srgbClr val="FFFF00"/>
              </a:solidFill>
              <a:effectLst/>
            </a:endParaRPr>
          </a:p>
          <a:p>
            <a:pPr marL="18288" indent="0">
              <a:buNone/>
            </a:pPr>
            <a:r>
              <a:rPr lang="ru-RU" sz="2000" dirty="0" smtClean="0">
                <a:solidFill>
                  <a:srgbClr val="FFFF00"/>
                </a:solidFill>
                <a:effectLst/>
              </a:rPr>
              <a:t>На </a:t>
            </a:r>
            <a:r>
              <a:rPr lang="ru-RU" sz="2000" dirty="0">
                <a:solidFill>
                  <a:srgbClr val="FFFF00"/>
                </a:solidFill>
                <a:effectLst/>
              </a:rPr>
              <a:t>предприятиях </a:t>
            </a:r>
            <a:r>
              <a:rPr lang="ru-RU" sz="2000" b="1" dirty="0">
                <a:solidFill>
                  <a:srgbClr val="FF0000"/>
                </a:solidFill>
                <a:effectLst/>
              </a:rPr>
              <a:t>черной металлургии </a:t>
            </a:r>
            <a:r>
              <a:rPr lang="ru-RU" sz="2000" dirty="0">
                <a:solidFill>
                  <a:srgbClr val="FFFF00"/>
                </a:solidFill>
                <a:effectLst/>
              </a:rPr>
              <a:t>организована цепочка различных технологических процессов от добычи руды до выпуска готовой продукции, проката листового металла, металлических стержней, профилей, труб и </a:t>
            </a:r>
            <a:r>
              <a:rPr lang="ru-RU" sz="2000" dirty="0" smtClean="0">
                <a:solidFill>
                  <a:srgbClr val="FFFF00"/>
                </a:solidFill>
                <a:effectLst/>
              </a:rPr>
              <a:t>др. Основным </a:t>
            </a:r>
            <a:r>
              <a:rPr lang="ru-RU" sz="2000" dirty="0">
                <a:solidFill>
                  <a:srgbClr val="FFFF00"/>
                </a:solidFill>
                <a:effectLst/>
              </a:rPr>
              <a:t>исходным сырьем для получения черных металлов </a:t>
            </a:r>
            <a:r>
              <a:rPr lang="ru-RU" sz="2000" dirty="0">
                <a:solidFill>
                  <a:srgbClr val="FF0000"/>
                </a:solidFill>
                <a:effectLst/>
              </a:rPr>
              <a:t>являются </a:t>
            </a:r>
            <a:r>
              <a:rPr lang="ru-RU" sz="2000" b="1" dirty="0">
                <a:solidFill>
                  <a:srgbClr val="FF0000"/>
                </a:solidFill>
                <a:effectLst/>
              </a:rPr>
              <a:t>железная руда, марганец, коксующиеся угли и руды легирующих металлов</a:t>
            </a:r>
            <a:r>
              <a:rPr lang="ru-RU" sz="2000" b="1" dirty="0" smtClean="0">
                <a:solidFill>
                  <a:srgbClr val="FFFF00"/>
                </a:solidFill>
                <a:effectLst/>
              </a:rPr>
              <a:t>.</a:t>
            </a:r>
          </a:p>
          <a:p>
            <a:pPr marL="18288" indent="0">
              <a:buNone/>
            </a:pPr>
            <a:r>
              <a:rPr lang="ru-RU" sz="1400" b="1" dirty="0" smtClean="0">
                <a:solidFill>
                  <a:srgbClr val="FFFF00"/>
                </a:solidFill>
                <a:effectLst/>
              </a:rPr>
              <a:t> </a:t>
            </a:r>
          </a:p>
          <a:p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674" y="332656"/>
            <a:ext cx="425982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940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334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611560" y="5791199"/>
            <a:ext cx="7709480" cy="45719"/>
          </a:xfrm>
        </p:spPr>
        <p:txBody>
          <a:bodyPr/>
          <a:lstStyle/>
          <a:p>
            <a:pPr lvl="0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i="1" dirty="0" smtClean="0">
                <a:effectLst/>
              </a:rPr>
              <a:t/>
            </a:r>
            <a:br>
              <a:rPr lang="ru-RU" sz="2000" i="1" dirty="0" smtClean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18153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5372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8640"/>
            <a:ext cx="8280920" cy="489654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>
                <a:solidFill>
                  <a:srgbClr val="FFFF00"/>
                </a:solidFill>
                <a:effectLst/>
              </a:rPr>
              <a:t>Районы, ориентированные на сочетание </a:t>
            </a:r>
            <a:r>
              <a:rPr lang="ru-RU" dirty="0">
                <a:solidFill>
                  <a:srgbClr val="FF0000"/>
                </a:solidFill>
                <a:effectLst/>
              </a:rPr>
              <a:t>месторождений каменного угля и железной руды</a:t>
            </a:r>
            <a:r>
              <a:rPr lang="ru-RU" dirty="0">
                <a:solidFill>
                  <a:srgbClr val="FFFF00"/>
                </a:solidFill>
                <a:effectLst/>
              </a:rPr>
              <a:t>. Как правило, это </a:t>
            </a:r>
            <a:r>
              <a:rPr lang="ru-RU" dirty="0" err="1">
                <a:solidFill>
                  <a:srgbClr val="FFFF00"/>
                </a:solidFill>
                <a:effectLst/>
              </a:rPr>
              <a:t>старопромышленные</a:t>
            </a:r>
            <a:r>
              <a:rPr lang="ru-RU" dirty="0">
                <a:solidFill>
                  <a:srgbClr val="FFFF00"/>
                </a:solidFill>
                <a:effectLst/>
              </a:rPr>
              <a:t> районы. Такие районы сложились в </a:t>
            </a:r>
            <a:r>
              <a:rPr lang="ru-RU" b="1" dirty="0">
                <a:solidFill>
                  <a:srgbClr val="FF0000"/>
                </a:solidFill>
                <a:effectLst/>
              </a:rPr>
              <a:t>Великобритании, России, Китае, Индии, ЮАР, Украине</a:t>
            </a:r>
            <a:r>
              <a:rPr lang="ru-RU" dirty="0">
                <a:solidFill>
                  <a:srgbClr val="FFFF00"/>
                </a:solidFill>
                <a:effectLst/>
              </a:rPr>
              <a:t>. В этих странах существует территориальное сочетание месторождений металлургического сырья. Для них характерна концентрация крупных комбинатов полного цикла, где осуществляются все стадии производства — от обогащения железной руды до выплавки чугуна, стали и производства проката.</a:t>
            </a:r>
          </a:p>
          <a:p>
            <a:pPr lvl="0"/>
            <a:r>
              <a:rPr lang="ru-RU" b="1" dirty="0">
                <a:solidFill>
                  <a:srgbClr val="FFFF00"/>
                </a:solidFill>
                <a:effectLst/>
              </a:rPr>
              <a:t>Металлургические районы</a:t>
            </a:r>
            <a:r>
              <a:rPr lang="ru-RU" dirty="0">
                <a:solidFill>
                  <a:srgbClr val="FFFF00"/>
                </a:solidFill>
                <a:effectLst/>
              </a:rPr>
              <a:t>, ориентированные </a:t>
            </a:r>
            <a:r>
              <a:rPr lang="ru-RU" b="1" dirty="0">
                <a:solidFill>
                  <a:srgbClr val="FF0000"/>
                </a:solidFill>
                <a:effectLst/>
              </a:rPr>
              <a:t>на угольные месторождения</a:t>
            </a:r>
            <a:r>
              <a:rPr lang="ru-RU" dirty="0">
                <a:solidFill>
                  <a:srgbClr val="FF0000"/>
                </a:solidFill>
                <a:effectLst/>
              </a:rPr>
              <a:t>, существуют в США, Германии, Польше; </a:t>
            </a:r>
            <a:r>
              <a:rPr lang="ru-RU" dirty="0">
                <a:solidFill>
                  <a:srgbClr val="FFFF00"/>
                </a:solidFill>
                <a:effectLst/>
              </a:rPr>
              <a:t>а на железорудные бассейны — </a:t>
            </a:r>
            <a:r>
              <a:rPr lang="ru-RU" dirty="0">
                <a:solidFill>
                  <a:srgbClr val="FF0000"/>
                </a:solidFill>
                <a:effectLst/>
              </a:rPr>
              <a:t>в Китае, Бразилии, Мексике</a:t>
            </a:r>
            <a:r>
              <a:rPr lang="ru-RU" dirty="0">
                <a:solidFill>
                  <a:srgbClr val="FFFF00"/>
                </a:solidFill>
                <a:effectLst/>
              </a:rPr>
              <a:t>. В России и Украине </a:t>
            </a:r>
            <a:r>
              <a:rPr lang="ru-RU" b="1" dirty="0">
                <a:solidFill>
                  <a:srgbClr val="FFFF00"/>
                </a:solidFill>
                <a:effectLst/>
              </a:rPr>
              <a:t>существуют металлургические районы</a:t>
            </a:r>
            <a:r>
              <a:rPr lang="ru-RU" dirty="0">
                <a:solidFill>
                  <a:srgbClr val="FFFF00"/>
                </a:solidFill>
                <a:effectLst/>
              </a:rPr>
              <a:t> обоих типов.</a:t>
            </a:r>
          </a:p>
          <a:p>
            <a:pPr lvl="0"/>
            <a:endParaRPr lang="ru-RU" b="1" dirty="0" smtClean="0">
              <a:solidFill>
                <a:srgbClr val="FFFF00"/>
              </a:solidFill>
              <a:effectLst/>
            </a:endParaRPr>
          </a:p>
          <a:p>
            <a:pPr lvl="0"/>
            <a:r>
              <a:rPr lang="ru-RU" b="1" dirty="0" smtClean="0">
                <a:solidFill>
                  <a:srgbClr val="00B050"/>
                </a:solidFill>
                <a:effectLst/>
              </a:rPr>
              <a:t>Районы</a:t>
            </a:r>
            <a:r>
              <a:rPr lang="ru-RU" b="1" dirty="0">
                <a:solidFill>
                  <a:srgbClr val="00B050"/>
                </a:solidFill>
                <a:effectLst/>
              </a:rPr>
              <a:t>, работающие на привозном сырье</a:t>
            </a:r>
            <a:r>
              <a:rPr lang="ru-RU" dirty="0">
                <a:solidFill>
                  <a:srgbClr val="00B050"/>
                </a:solidFill>
                <a:effectLst/>
              </a:rPr>
              <a:t>. </a:t>
            </a:r>
            <a:r>
              <a:rPr lang="ru-RU" dirty="0">
                <a:solidFill>
                  <a:srgbClr val="FFFF00"/>
                </a:solidFill>
                <a:effectLst/>
              </a:rPr>
              <a:t>Они расположены вне каменноугольных и железорудных бассейнов. Эти районы возникли на пересечении крупных транспортных магистралей. Приметой последних десятилетий стал перевод металлургического производства ближе к крупным морским портам, что особенно </a:t>
            </a:r>
            <a:r>
              <a:rPr lang="ru-RU" b="1" dirty="0">
                <a:solidFill>
                  <a:srgbClr val="FF0000"/>
                </a:solidFill>
                <a:effectLst/>
              </a:rPr>
              <a:t>характерно для Японии и стран Западной Европы</a:t>
            </a:r>
            <a:r>
              <a:rPr lang="ru-RU" dirty="0">
                <a:solidFill>
                  <a:srgbClr val="FF0000"/>
                </a:solidFill>
                <a:effectLst/>
              </a:rPr>
              <a:t>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C000"/>
                </a:solidFill>
              </a:rPr>
              <a:t>Размещение металлургии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17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02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6632"/>
            <a:ext cx="8784976" cy="4968552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2400" dirty="0" smtClean="0">
                <a:effectLst/>
              </a:rPr>
              <a:t>Постепенно </a:t>
            </a:r>
            <a:r>
              <a:rPr lang="ru-RU" sz="2400" b="1" dirty="0">
                <a:solidFill>
                  <a:srgbClr val="FF0000"/>
                </a:solidFill>
                <a:effectLst/>
              </a:rPr>
              <a:t>в черной металлургии </a:t>
            </a:r>
            <a:r>
              <a:rPr lang="ru-RU" sz="2400" dirty="0">
                <a:effectLst/>
              </a:rPr>
              <a:t>сокращается строительство крупных комбинатов. В настоящее время создаются небольшие узкоспециализированные предприятия. Эти </a:t>
            </a:r>
            <a:r>
              <a:rPr lang="ru-RU" sz="2400" dirty="0">
                <a:solidFill>
                  <a:srgbClr val="FF0000"/>
                </a:solidFill>
                <a:effectLst/>
              </a:rPr>
              <a:t>мини-заводы </a:t>
            </a:r>
            <a:r>
              <a:rPr lang="ru-RU" sz="2400" dirty="0">
                <a:effectLst/>
              </a:rPr>
              <a:t>обслуживают конкретного потребителя металла, например машиностроительный завод. </a:t>
            </a:r>
            <a:r>
              <a:rPr lang="ru-RU" sz="2400" b="1" dirty="0">
                <a:effectLst/>
              </a:rPr>
              <a:t>Таких заводов </a:t>
            </a:r>
            <a:r>
              <a:rPr lang="ru-RU" sz="2400" b="1" dirty="0">
                <a:solidFill>
                  <a:srgbClr val="FF0000"/>
                </a:solidFill>
                <a:effectLst/>
              </a:rPr>
              <a:t>много в США, Японии, Италии, Испании, Мексике, Бразилии.</a:t>
            </a:r>
            <a:endParaRPr lang="ru-RU" sz="2400" dirty="0">
              <a:solidFill>
                <a:srgbClr val="FF0000"/>
              </a:solidFill>
              <a:effectLst/>
            </a:endParaRPr>
          </a:p>
          <a:p>
            <a:r>
              <a:rPr lang="ru-RU" sz="2400" dirty="0" smtClean="0">
                <a:effectLst/>
              </a:rPr>
              <a:t>Традиционными </a:t>
            </a:r>
            <a:r>
              <a:rPr lang="ru-RU" sz="2400" dirty="0">
                <a:effectLst/>
              </a:rPr>
              <a:t>лидерами в черной металлургии являются </a:t>
            </a:r>
            <a:r>
              <a:rPr lang="ru-RU" sz="2400" dirty="0">
                <a:solidFill>
                  <a:srgbClr val="FF0000"/>
                </a:solidFill>
                <a:effectLst/>
              </a:rPr>
              <a:t>развитые страны. </a:t>
            </a:r>
            <a:r>
              <a:rPr lang="ru-RU" sz="2400" dirty="0" smtClean="0">
                <a:effectLst/>
              </a:rPr>
              <a:t>К </a:t>
            </a:r>
            <a:r>
              <a:rPr lang="ru-RU" sz="2400" dirty="0">
                <a:effectLst/>
              </a:rPr>
              <a:t>числу </a:t>
            </a:r>
            <a:r>
              <a:rPr lang="ru-RU" sz="2400" dirty="0" smtClean="0">
                <a:effectLst/>
              </a:rPr>
              <a:t>«</a:t>
            </a:r>
            <a:r>
              <a:rPr lang="ru-RU" sz="2400" dirty="0">
                <a:effectLst/>
              </a:rPr>
              <a:t>новых лидеров» можно отнести </a:t>
            </a:r>
            <a:r>
              <a:rPr lang="ru-RU" sz="2400" dirty="0">
                <a:solidFill>
                  <a:srgbClr val="FF0000"/>
                </a:solidFill>
                <a:effectLst/>
              </a:rPr>
              <a:t>Бразилию, Индию, Республику Корею </a:t>
            </a:r>
            <a:r>
              <a:rPr lang="ru-RU" sz="2400" dirty="0" smtClean="0">
                <a:effectLst/>
              </a:rPr>
              <a:t>. Это связано со многими факторами: экологическим, трудовым, сырьевым, водоемким….</a:t>
            </a:r>
            <a:endParaRPr lang="ru-RU" sz="2400" dirty="0">
              <a:effectLst/>
            </a:endParaRPr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>Влияние НТР на металлургию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325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88640"/>
            <a:ext cx="8892480" cy="4968551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Д</a:t>
            </a:r>
            <a:r>
              <a:rPr lang="ru-RU" dirty="0" smtClean="0">
                <a:effectLst/>
              </a:rPr>
              <a:t>о </a:t>
            </a:r>
            <a:r>
              <a:rPr lang="ru-RU" dirty="0">
                <a:effectLst/>
              </a:rPr>
              <a:t>Второй мировой войны преобладала выплавка </a:t>
            </a:r>
            <a:r>
              <a:rPr lang="ru-RU" b="1" dirty="0">
                <a:solidFill>
                  <a:srgbClr val="FFFF00"/>
                </a:solidFill>
                <a:effectLst/>
              </a:rPr>
              <a:t>тяжелых цветных металлов — </a:t>
            </a:r>
            <a:r>
              <a:rPr lang="ru-RU" b="1" dirty="0">
                <a:solidFill>
                  <a:srgbClr val="FF0000"/>
                </a:solidFill>
                <a:effectLst/>
              </a:rPr>
              <a:t>меди, свинца, цинка, олова,</a:t>
            </a:r>
            <a:r>
              <a:rPr lang="ru-RU" dirty="0">
                <a:solidFill>
                  <a:srgbClr val="FF0000"/>
                </a:solidFill>
                <a:effectLst/>
              </a:rPr>
              <a:t> </a:t>
            </a:r>
            <a:r>
              <a:rPr lang="ru-RU" dirty="0">
                <a:effectLst/>
              </a:rPr>
              <a:t>то в </a:t>
            </a:r>
            <a:r>
              <a:rPr lang="ru-RU" dirty="0">
                <a:solidFill>
                  <a:srgbClr val="FFFF00"/>
                </a:solidFill>
                <a:effectLst/>
              </a:rPr>
              <a:t>60—70-е годы XX века на первое место вышло </a:t>
            </a:r>
            <a:r>
              <a:rPr lang="ru-RU" u="sng" dirty="0">
                <a:solidFill>
                  <a:srgbClr val="FFFF00"/>
                </a:solidFill>
                <a:effectLst/>
              </a:rPr>
              <a:t>производство </a:t>
            </a:r>
            <a:r>
              <a:rPr lang="ru-RU" u="sng" dirty="0">
                <a:solidFill>
                  <a:srgbClr val="FF0000"/>
                </a:solidFill>
                <a:effectLst/>
              </a:rPr>
              <a:t>алюминия</a:t>
            </a:r>
            <a:r>
              <a:rPr lang="ru-RU" dirty="0">
                <a:solidFill>
                  <a:srgbClr val="FF0000"/>
                </a:solidFill>
                <a:effectLst/>
              </a:rPr>
              <a:t>. </a:t>
            </a:r>
            <a:r>
              <a:rPr lang="ru-RU" b="1" i="1" dirty="0">
                <a:effectLst/>
              </a:rPr>
              <a:t>В последнее время резко увеличилась выплавка </a:t>
            </a:r>
            <a:r>
              <a:rPr lang="ru-RU" b="1" i="1" dirty="0">
                <a:solidFill>
                  <a:srgbClr val="FF0000"/>
                </a:solidFill>
                <a:effectLst/>
              </a:rPr>
              <a:t>кобальта, титана, лития, магния и др</a:t>
            </a:r>
            <a:r>
              <a:rPr lang="ru-RU" b="1" i="1" dirty="0">
                <a:effectLst/>
              </a:rPr>
              <a:t>.  </a:t>
            </a:r>
            <a:r>
              <a:rPr lang="ru-RU" b="1" i="1" dirty="0" smtClean="0">
                <a:effectLst/>
              </a:rPr>
              <a:t> </a:t>
            </a:r>
            <a:r>
              <a:rPr lang="ru-RU" b="1" dirty="0">
                <a:effectLst/>
              </a:rPr>
              <a:t>Цветная металлургия обеспечивает потребности мирового хозяйства примерно </a:t>
            </a:r>
            <a:r>
              <a:rPr lang="ru-RU" b="1" dirty="0">
                <a:solidFill>
                  <a:srgbClr val="FF0000"/>
                </a:solidFill>
                <a:effectLst/>
              </a:rPr>
              <a:t>в 70 металлах</a:t>
            </a:r>
            <a:r>
              <a:rPr lang="ru-RU" b="1" dirty="0">
                <a:effectLst/>
              </a:rPr>
              <a:t>.</a:t>
            </a:r>
            <a:r>
              <a:rPr lang="ru-RU" dirty="0">
                <a:effectLst/>
              </a:rPr>
              <a:t> </a:t>
            </a:r>
            <a:r>
              <a:rPr lang="ru-RU" dirty="0">
                <a:solidFill>
                  <a:srgbClr val="FFC000"/>
                </a:solidFill>
                <a:effectLst/>
              </a:rPr>
              <a:t>Однако основная доля выплавки приходится на: </a:t>
            </a:r>
            <a:r>
              <a:rPr lang="ru-RU" b="1" dirty="0">
                <a:solidFill>
                  <a:srgbClr val="FFC000"/>
                </a:solidFill>
                <a:effectLst/>
              </a:rPr>
              <a:t>алюминий (более 45%),</a:t>
            </a:r>
            <a:r>
              <a:rPr lang="ru-RU" dirty="0">
                <a:solidFill>
                  <a:srgbClr val="FFC000"/>
                </a:solidFill>
                <a:effectLst/>
              </a:rPr>
              <a:t> медь </a:t>
            </a:r>
            <a:r>
              <a:rPr lang="ru-RU" b="1" dirty="0">
                <a:solidFill>
                  <a:srgbClr val="FFC000"/>
                </a:solidFill>
                <a:effectLst/>
              </a:rPr>
              <a:t>(более 25%),</a:t>
            </a:r>
            <a:r>
              <a:rPr lang="ru-RU" dirty="0">
                <a:solidFill>
                  <a:srgbClr val="FFC000"/>
                </a:solidFill>
                <a:effectLst/>
              </a:rPr>
              <a:t> </a:t>
            </a:r>
            <a:r>
              <a:rPr lang="ru-RU" b="1" dirty="0">
                <a:solidFill>
                  <a:srgbClr val="FFC000"/>
                </a:solidFill>
                <a:effectLst/>
              </a:rPr>
              <a:t>цинк (16%)</a:t>
            </a:r>
            <a:r>
              <a:rPr lang="ru-RU" dirty="0">
                <a:solidFill>
                  <a:srgbClr val="FFC000"/>
                </a:solidFill>
                <a:effectLst/>
              </a:rPr>
              <a:t> и </a:t>
            </a:r>
            <a:r>
              <a:rPr lang="ru-RU" b="1" dirty="0">
                <a:solidFill>
                  <a:srgbClr val="FFC000"/>
                </a:solidFill>
                <a:effectLst/>
              </a:rPr>
              <a:t>свинец (11%).</a:t>
            </a:r>
            <a:r>
              <a:rPr lang="ru-RU" dirty="0">
                <a:effectLst/>
              </a:rPr>
              <a:t> Все остальные цветные металлы составляют менее </a:t>
            </a:r>
            <a:r>
              <a:rPr lang="ru-RU" b="1" dirty="0">
                <a:solidFill>
                  <a:srgbClr val="FFFF00"/>
                </a:solidFill>
                <a:effectLst/>
              </a:rPr>
              <a:t>3%</a:t>
            </a:r>
            <a:r>
              <a:rPr lang="ru-RU" dirty="0">
                <a:solidFill>
                  <a:srgbClr val="FFFF00"/>
                </a:solidFill>
                <a:effectLst/>
              </a:rPr>
              <a:t> </a:t>
            </a:r>
            <a:r>
              <a:rPr lang="ru-RU" dirty="0">
                <a:effectLst/>
              </a:rPr>
              <a:t>общего объема выплавки.</a:t>
            </a:r>
            <a:r>
              <a:rPr lang="ru-RU" b="1" i="1" dirty="0">
                <a:effectLst/>
              </a:rPr>
              <a:t>                                                                                              </a:t>
            </a:r>
            <a:r>
              <a:rPr lang="ru-RU" b="1" dirty="0">
                <a:solidFill>
                  <a:srgbClr val="FF0000"/>
                </a:solidFill>
                <a:effectLst/>
              </a:rPr>
              <a:t>Цветная металлургия </a:t>
            </a:r>
            <a:r>
              <a:rPr lang="ru-RU" b="1" dirty="0">
                <a:effectLst/>
              </a:rPr>
              <a:t>занимается выплавкой разнообразных металлов, содержание</a:t>
            </a:r>
            <a:r>
              <a:rPr lang="ru-RU" dirty="0">
                <a:effectLst/>
              </a:rPr>
              <a:t> которых в руде, как правило, очень мало. Производство этих металлов проходит в два этапа: </a:t>
            </a:r>
            <a:r>
              <a:rPr lang="ru-RU" b="1" dirty="0">
                <a:solidFill>
                  <a:srgbClr val="FFC000"/>
                </a:solidFill>
                <a:effectLst/>
              </a:rPr>
              <a:t>обогащения </a:t>
            </a:r>
            <a:r>
              <a:rPr lang="ru-RU" b="1" dirty="0" smtClean="0">
                <a:solidFill>
                  <a:srgbClr val="FFC000"/>
                </a:solidFill>
                <a:effectLst/>
              </a:rPr>
              <a:t>руды</a:t>
            </a:r>
            <a:r>
              <a:rPr lang="ru-RU" dirty="0" smtClean="0">
                <a:solidFill>
                  <a:srgbClr val="FFC000"/>
                </a:solidFill>
                <a:effectLst/>
              </a:rPr>
              <a:t> и </a:t>
            </a:r>
            <a:r>
              <a:rPr lang="ru-RU" b="1" dirty="0" smtClean="0">
                <a:solidFill>
                  <a:srgbClr val="FFC000"/>
                </a:solidFill>
                <a:effectLst/>
              </a:rPr>
              <a:t>выплавки </a:t>
            </a:r>
            <a:r>
              <a:rPr lang="ru-RU" b="1" dirty="0">
                <a:solidFill>
                  <a:srgbClr val="FFC000"/>
                </a:solidFill>
                <a:effectLst/>
              </a:rPr>
              <a:t>металла</a:t>
            </a:r>
            <a:r>
              <a:rPr lang="ru-RU" b="1" dirty="0" smtClean="0">
                <a:solidFill>
                  <a:srgbClr val="FFC000"/>
                </a:solidFill>
                <a:effectLst/>
              </a:rPr>
              <a:t>.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Цветная металлургия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110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96106" cy="651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9053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C000"/>
                </a:solidFill>
              </a:rPr>
              <a:t>Размещение цветной металлургии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ru-RU" sz="2000" b="1" dirty="0">
                <a:effectLst/>
              </a:rPr>
              <a:t>Д</a:t>
            </a:r>
            <a:r>
              <a:rPr lang="ru-RU" sz="2000" b="1" dirty="0" smtClean="0">
                <a:effectLst/>
              </a:rPr>
              <a:t>обыча </a:t>
            </a:r>
            <a:r>
              <a:rPr lang="ru-RU" sz="2000" b="1" dirty="0">
                <a:effectLst/>
              </a:rPr>
              <a:t>и обогащение руды производится в странах, располагающих </a:t>
            </a:r>
            <a:r>
              <a:rPr lang="ru-RU" sz="2000" b="1" dirty="0">
                <a:solidFill>
                  <a:srgbClr val="FFFF00"/>
                </a:solidFill>
                <a:effectLst/>
              </a:rPr>
              <a:t>запасами рудного сырья</a:t>
            </a:r>
            <a:r>
              <a:rPr lang="ru-RU" sz="2000" dirty="0">
                <a:solidFill>
                  <a:srgbClr val="FFFF00"/>
                </a:solidFill>
                <a:effectLst/>
              </a:rPr>
              <a:t> </a:t>
            </a:r>
            <a:endParaRPr lang="ru-RU" sz="2000" dirty="0" smtClean="0">
              <a:solidFill>
                <a:srgbClr val="FFFF00"/>
              </a:solidFill>
              <a:effectLst/>
            </a:endParaRPr>
          </a:p>
          <a:p>
            <a:pPr marL="18288" indent="0">
              <a:buNone/>
            </a:pPr>
            <a:r>
              <a:rPr lang="ru-RU" sz="2000" b="1" dirty="0">
                <a:effectLst/>
              </a:rPr>
              <a:t>В</a:t>
            </a:r>
            <a:r>
              <a:rPr lang="ru-RU" sz="2000" b="1" dirty="0" smtClean="0">
                <a:effectLst/>
              </a:rPr>
              <a:t>ыплавка </a:t>
            </a:r>
            <a:r>
              <a:rPr lang="ru-RU" sz="2000" b="1" dirty="0">
                <a:effectLst/>
              </a:rPr>
              <a:t>металла сосредоточена в </a:t>
            </a:r>
            <a:r>
              <a:rPr lang="ru-RU" sz="2000" b="1" dirty="0">
                <a:solidFill>
                  <a:srgbClr val="FFFF00"/>
                </a:solidFill>
                <a:effectLst/>
              </a:rPr>
              <a:t>развитых странах.</a:t>
            </a:r>
            <a:r>
              <a:rPr lang="ru-RU" sz="2000" dirty="0">
                <a:solidFill>
                  <a:srgbClr val="FFFF00"/>
                </a:solidFill>
                <a:effectLst/>
              </a:rPr>
              <a:t> </a:t>
            </a:r>
            <a:r>
              <a:rPr lang="ru-RU" sz="2000" dirty="0">
                <a:effectLst/>
              </a:rPr>
              <a:t>Исключением из этого правила является </a:t>
            </a:r>
            <a:r>
              <a:rPr lang="ru-RU" sz="2000" b="1" dirty="0">
                <a:solidFill>
                  <a:srgbClr val="FF0000"/>
                </a:solidFill>
                <a:effectLst/>
              </a:rPr>
              <a:t>Чили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0616"/>
            <a:ext cx="458385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716016" y="404664"/>
            <a:ext cx="4248472" cy="446449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171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463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985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Подводим итоги: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4824535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FF0000"/>
                </a:solidFill>
                <a:effectLst/>
              </a:rPr>
              <a:t>Тяжёлые металлы </a:t>
            </a:r>
            <a:r>
              <a:rPr lang="ru-RU" b="1" dirty="0">
                <a:effectLst/>
              </a:rPr>
              <a:t>отличаются низким содержанием полезного вещества в руде – до 1-2%, </a:t>
            </a:r>
            <a:r>
              <a:rPr lang="ru-RU" dirty="0">
                <a:effectLst/>
              </a:rPr>
              <a:t>поэтому добыча, обогащение и производство рафинированного продукта привязано к </a:t>
            </a:r>
            <a:r>
              <a:rPr lang="ru-RU" dirty="0">
                <a:solidFill>
                  <a:srgbClr val="FFFF00"/>
                </a:solidFill>
                <a:effectLst/>
              </a:rPr>
              <a:t>месторождениям. </a:t>
            </a:r>
            <a:r>
              <a:rPr lang="ru-RU" dirty="0">
                <a:effectLst/>
              </a:rPr>
              <a:t>Медный пояс Центральной Африки – пример такого производства. Медная промышленность </a:t>
            </a:r>
            <a:r>
              <a:rPr lang="ru-RU" b="1" dirty="0">
                <a:effectLst/>
              </a:rPr>
              <a:t>на 45% обеспечивает потребности электроники и электротехники, на 10% – машиностроение</a:t>
            </a:r>
            <a:r>
              <a:rPr lang="ru-RU" dirty="0">
                <a:effectLst/>
              </a:rPr>
              <a:t>, она имеет огромное значение для инновационной экономики. Изготовление чистой меди – рафинирование – требует больших затрат электроэнергии, поэтому часть черновой меди вывозится в такие страны, </a:t>
            </a:r>
            <a:r>
              <a:rPr lang="ru-RU" b="1" dirty="0">
                <a:effectLst/>
              </a:rPr>
              <a:t>как </a:t>
            </a:r>
            <a:r>
              <a:rPr lang="ru-RU" b="1" dirty="0">
                <a:solidFill>
                  <a:srgbClr val="FFFF00"/>
                </a:solidFill>
                <a:effectLst/>
              </a:rPr>
              <a:t>США, Китай, Япония, Германия. </a:t>
            </a:r>
            <a:r>
              <a:rPr lang="ru-RU" dirty="0">
                <a:effectLst/>
              </a:rPr>
              <a:t>Добыча меди в мире неуклонно растёт за счёт Азиатского региона, который лидирует и в производстве чистой меди. И если ключевыми экспортёрами в этой отрасли </a:t>
            </a:r>
            <a:r>
              <a:rPr lang="ru-RU" dirty="0">
                <a:solidFill>
                  <a:srgbClr val="FFFF00"/>
                </a:solidFill>
                <a:effectLst/>
              </a:rPr>
              <a:t>являются </a:t>
            </a:r>
            <a:r>
              <a:rPr lang="ru-RU" b="1" dirty="0">
                <a:solidFill>
                  <a:srgbClr val="FFFF00"/>
                </a:solidFill>
                <a:effectLst/>
              </a:rPr>
              <a:t>Чили, Перу, Россия, Австралия и Канада</a:t>
            </a:r>
            <a:r>
              <a:rPr lang="ru-RU" dirty="0">
                <a:solidFill>
                  <a:srgbClr val="FFFF00"/>
                </a:solidFill>
                <a:effectLst/>
              </a:rPr>
              <a:t>, </a:t>
            </a:r>
            <a:r>
              <a:rPr lang="ru-RU" dirty="0">
                <a:solidFill>
                  <a:srgbClr val="FF0000"/>
                </a:solidFill>
                <a:effectLst/>
              </a:rPr>
              <a:t>то ведущими импортёрами становятся </a:t>
            </a:r>
            <a:r>
              <a:rPr lang="ru-RU" b="1" dirty="0">
                <a:solidFill>
                  <a:srgbClr val="FF0000"/>
                </a:solidFill>
                <a:effectLst/>
              </a:rPr>
              <a:t>Китай, США, Япония, Индия, Южная Корея и Тайвань.</a:t>
            </a:r>
            <a:endParaRPr lang="ru-RU" dirty="0">
              <a:solidFill>
                <a:srgbClr val="FF0000"/>
              </a:solidFill>
              <a:effectLst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81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489654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effectLst/>
              </a:rPr>
              <a:t>Лёгкие цветные металлы </a:t>
            </a:r>
            <a:r>
              <a:rPr lang="ru-RU" b="1" dirty="0">
                <a:effectLst/>
              </a:rPr>
              <a:t>содержатся в руде на 50-60% и вполне транспортабельны</a:t>
            </a:r>
            <a:r>
              <a:rPr lang="ru-RU" dirty="0">
                <a:effectLst/>
              </a:rPr>
              <a:t>. Это позволяет территориально разделить процесс их производства. </a:t>
            </a:r>
            <a:r>
              <a:rPr lang="ru-RU" dirty="0" smtClean="0">
                <a:effectLst/>
              </a:rPr>
              <a:t>Например, запасы </a:t>
            </a:r>
            <a:r>
              <a:rPr lang="ru-RU" dirty="0">
                <a:solidFill>
                  <a:srgbClr val="FF0000"/>
                </a:solidFill>
                <a:effectLst/>
              </a:rPr>
              <a:t>алюминия </a:t>
            </a:r>
            <a:r>
              <a:rPr lang="ru-RU" dirty="0">
                <a:effectLst/>
              </a:rPr>
              <a:t>в мире оцениваются в 7000 млн. тонн. Добыча алюминиевой руды – бокситов и нефелинов – идёт в </a:t>
            </a:r>
            <a:r>
              <a:rPr lang="ru-RU" dirty="0">
                <a:solidFill>
                  <a:srgbClr val="FFC000"/>
                </a:solidFill>
                <a:effectLst/>
              </a:rPr>
              <a:t>Австралии, Китае, Бразилии, Гвинее, Ямайке.</a:t>
            </a:r>
            <a:r>
              <a:rPr lang="ru-RU" dirty="0">
                <a:effectLst/>
              </a:rPr>
              <a:t> У источников сырья производят глинозём (концентрат алюминия). Треть добываемых бокситов отправляется на переработку в развитые страны – </a:t>
            </a:r>
            <a:r>
              <a:rPr lang="ru-RU" b="1" dirty="0">
                <a:solidFill>
                  <a:srgbClr val="FFC000"/>
                </a:solidFill>
                <a:effectLst/>
              </a:rPr>
              <a:t>США, Ирландию, Испанию и в Китай, </a:t>
            </a:r>
            <a:r>
              <a:rPr lang="ru-RU" dirty="0">
                <a:effectLst/>
              </a:rPr>
              <a:t>который стал лидером алюминиевого производства в мире. </a:t>
            </a:r>
            <a:r>
              <a:rPr lang="ru-RU" b="1" dirty="0">
                <a:effectLst/>
              </a:rPr>
              <a:t>Чистый (первичный) алюминий производят из глинозёма у источников </a:t>
            </a:r>
            <a:r>
              <a:rPr lang="ru-RU" b="1" dirty="0">
                <a:solidFill>
                  <a:srgbClr val="FF0000"/>
                </a:solidFill>
                <a:effectLst/>
              </a:rPr>
              <a:t>дешёвой электроэнергии (ГЭС</a:t>
            </a:r>
            <a:r>
              <a:rPr lang="ru-RU" dirty="0">
                <a:solidFill>
                  <a:srgbClr val="FF0000"/>
                </a:solidFill>
                <a:effectLst/>
              </a:rPr>
              <a:t>) </a:t>
            </a:r>
            <a:r>
              <a:rPr lang="ru-RU" b="1" dirty="0">
                <a:solidFill>
                  <a:srgbClr val="FF0000"/>
                </a:solidFill>
                <a:effectLst/>
              </a:rPr>
              <a:t>в Китае, России, Канаде, Индии, Австралии</a:t>
            </a:r>
            <a:r>
              <a:rPr lang="ru-RU" dirty="0">
                <a:solidFill>
                  <a:srgbClr val="FF0000"/>
                </a:solidFill>
                <a:effectLst/>
              </a:rPr>
              <a:t>.</a:t>
            </a:r>
            <a:r>
              <a:rPr lang="ru-RU" dirty="0">
                <a:effectLst/>
              </a:rPr>
              <a:t> Без алюминия невозможно представить строительство, транспортное машиностроение, электроэнергетику. Велико значение этого металла в производстве упаковочных материалов и фольги.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869160"/>
            <a:ext cx="7543800" cy="9144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Подводим итоги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945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А теперь вопросы: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04664"/>
            <a:ext cx="799288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lvl="0"/>
            <a:r>
              <a:rPr lang="ru-RU" sz="2400" i="1" dirty="0"/>
              <a:t>Как вы объясните тот факт, что Япония долгие годы занимает одно из первых мест в мире по производству стали? За счет чего это ей удается?</a:t>
            </a:r>
          </a:p>
          <a:p>
            <a:pPr lvl="0"/>
            <a:r>
              <a:rPr lang="ru-RU" sz="2400" i="1" dirty="0"/>
              <a:t>Каковы главные тенденции в изменении размещения современной металлургии?</a:t>
            </a:r>
          </a:p>
          <a:p>
            <a:pPr lvl="0"/>
            <a:r>
              <a:rPr lang="ru-RU" sz="2400" i="1" dirty="0"/>
              <a:t>Почему алюминий и медь составляют большую часть выплавки цветных металлов?</a:t>
            </a:r>
          </a:p>
          <a:p>
            <a:pPr lvl="0"/>
            <a:r>
              <a:rPr lang="ru-RU" sz="2400" i="1" dirty="0"/>
              <a:t>Почему Канада и Норвегия занимают лидирующее положение по выплавке алюминия, хотя не имеют запасов алюминиевых руд?</a:t>
            </a:r>
          </a:p>
        </p:txBody>
      </p:sp>
    </p:spTree>
    <p:extLst>
      <p:ext uri="{BB962C8B-B14F-4D97-AF65-F5344CB8AC3E}">
        <p14:creationId xmlns:p14="http://schemas.microsoft.com/office/powerpoint/2010/main" val="2326135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88640"/>
            <a:ext cx="8136904" cy="460851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FFC000"/>
                </a:solidFill>
                <a:effectLst/>
              </a:rPr>
              <a:t>Нефтяная промышленность</a:t>
            </a:r>
            <a:r>
              <a:rPr lang="ru-RU" dirty="0">
                <a:effectLst/>
              </a:rPr>
              <a:t> – флагман топливной промышленности. </a:t>
            </a:r>
            <a:r>
              <a:rPr lang="ru-RU" dirty="0" smtClean="0">
                <a:effectLst/>
              </a:rPr>
              <a:t>Большая </a:t>
            </a:r>
            <a:r>
              <a:rPr lang="ru-RU" dirty="0">
                <a:effectLst/>
              </a:rPr>
              <a:t>часть добычи нефти мира сосредоточена в странах Персидского залива – Саудовской Аравии, ОАЭ, Кувейте и Иране. </a:t>
            </a:r>
            <a:r>
              <a:rPr lang="ru-RU" dirty="0">
                <a:solidFill>
                  <a:srgbClr val="FFC000"/>
                </a:solidFill>
                <a:effectLst/>
              </a:rPr>
              <a:t>Россия занимает 2 место </a:t>
            </a:r>
            <a:r>
              <a:rPr lang="ru-RU" dirty="0">
                <a:effectLst/>
              </a:rPr>
              <a:t>в тройке нефтяных лидеров между Саудовской Аравией и США. К добывающим лидерам относятся Иран, Мексика, Китай, Венесуэла. Нефть - одна из важнейших экспортных товаров мировой торговли. Транспортировка идет как по нефтепроводам (суша), так и </a:t>
            </a:r>
            <a:r>
              <a:rPr lang="ru-RU" dirty="0" err="1">
                <a:effectLst/>
              </a:rPr>
              <a:t>нефтетанкерами</a:t>
            </a:r>
            <a:r>
              <a:rPr lang="ru-RU" dirty="0">
                <a:effectLst/>
              </a:rPr>
              <a:t> (вода).</a:t>
            </a:r>
          </a:p>
          <a:p>
            <a:r>
              <a:rPr lang="ru-RU" dirty="0" smtClean="0">
                <a:effectLst/>
              </a:rPr>
              <a:t>На </a:t>
            </a:r>
            <a:r>
              <a:rPr lang="ru-RU" dirty="0">
                <a:effectLst/>
              </a:rPr>
              <a:t>мировой рынок поступает примерно 40% добываемой нефти. </a:t>
            </a:r>
            <a:r>
              <a:rPr lang="ru-RU" b="1" dirty="0">
                <a:solidFill>
                  <a:srgbClr val="FFC000"/>
                </a:solidFill>
                <a:effectLst/>
              </a:rPr>
              <a:t>Импортёрами являются США, Япония, Республика Корея, Сингапур, Китай</a:t>
            </a:r>
            <a:r>
              <a:rPr lang="ru-RU" b="1" dirty="0">
                <a:effectLst/>
              </a:rPr>
              <a:t> и другие страны.</a:t>
            </a:r>
            <a:r>
              <a:rPr lang="ru-RU" dirty="0">
                <a:effectLst/>
              </a:rPr>
              <a:t> </a:t>
            </a:r>
            <a:r>
              <a:rPr lang="ru-RU" b="1" dirty="0">
                <a:effectLst/>
              </a:rPr>
              <a:t> </a:t>
            </a:r>
            <a:endParaRPr lang="ru-RU" dirty="0">
              <a:effectLst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725144"/>
            <a:ext cx="7781488" cy="106605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FFC000"/>
                </a:solidFill>
              </a:rPr>
              <a:t>Нефтяная промышленность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915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1494" y="-2475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i="1" dirty="0"/>
              <a:t/>
            </a:r>
            <a:br>
              <a:rPr lang="ru-RU" sz="1200" i="1" dirty="0"/>
            </a:b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88640"/>
            <a:ext cx="87849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>
                <a:solidFill>
                  <a:srgbClr val="FF0000"/>
                </a:solidFill>
              </a:rPr>
              <a:t>1.Отраслевым международным объединением является 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</a:rPr>
              <a:t>А)Ассоциация стран </a:t>
            </a:r>
            <a:r>
              <a:rPr lang="ru-RU" i="1" dirty="0" err="1">
                <a:solidFill>
                  <a:srgbClr val="FFFF00"/>
                </a:solidFill>
              </a:rPr>
              <a:t>Юго</a:t>
            </a:r>
            <a:r>
              <a:rPr lang="ru-RU" i="1" dirty="0">
                <a:solidFill>
                  <a:srgbClr val="FFFF00"/>
                </a:solidFill>
              </a:rPr>
              <a:t> – Восточной Азии (АСЕАН)        Б)Европейский союз (ЕС)                     В)Организация стран –экспортёров нефти (ОПЕК)                                                            Г)Латиноамериканская ассоциация интеграции (ЛАИ)                                                                       </a:t>
            </a:r>
            <a:r>
              <a:rPr lang="ru-RU" b="1" i="1" dirty="0">
                <a:solidFill>
                  <a:srgbClr val="FF0000"/>
                </a:solidFill>
              </a:rPr>
              <a:t>2.Международная организация МАГАТЭ занимается вопросами</a:t>
            </a:r>
            <a:r>
              <a:rPr lang="ru-RU" b="1" i="1" dirty="0">
                <a:solidFill>
                  <a:srgbClr val="FFFF00"/>
                </a:solidFill>
              </a:rPr>
              <a:t>                                                                                                                                                           </a:t>
            </a:r>
            <a:endParaRPr lang="ru-RU" dirty="0">
              <a:solidFill>
                <a:srgbClr val="FFFF00"/>
              </a:solidFill>
            </a:endParaRPr>
          </a:p>
          <a:p>
            <a:pPr lvl="0"/>
            <a:r>
              <a:rPr lang="ru-RU" b="1" i="1" dirty="0">
                <a:solidFill>
                  <a:srgbClr val="FFFF00"/>
                </a:solidFill>
              </a:rPr>
              <a:t>  А)</a:t>
            </a:r>
            <a:r>
              <a:rPr lang="ru-RU" i="1" dirty="0">
                <a:solidFill>
                  <a:srgbClr val="FFFF00"/>
                </a:solidFill>
              </a:rPr>
              <a:t>экспорта нефти                                           Б) развития черной металлургии                                                                                           </a:t>
            </a:r>
            <a:r>
              <a:rPr lang="ru-RU" i="1" dirty="0" smtClean="0">
                <a:solidFill>
                  <a:srgbClr val="FFFF00"/>
                </a:solidFill>
              </a:rPr>
              <a:t> В</a:t>
            </a:r>
            <a:r>
              <a:rPr lang="ru-RU" i="1" dirty="0">
                <a:solidFill>
                  <a:srgbClr val="FFFF00"/>
                </a:solidFill>
              </a:rPr>
              <a:t>) атомной энергетики                                  </a:t>
            </a:r>
            <a:r>
              <a:rPr lang="ru-RU" i="1" dirty="0" smtClean="0">
                <a:solidFill>
                  <a:srgbClr val="FFFF00"/>
                </a:solidFill>
              </a:rPr>
              <a:t>  </a:t>
            </a:r>
            <a:r>
              <a:rPr lang="ru-RU" b="1" i="1" dirty="0" smtClean="0">
                <a:solidFill>
                  <a:srgbClr val="FFFF00"/>
                </a:solidFill>
              </a:rPr>
              <a:t>Г)</a:t>
            </a:r>
            <a:r>
              <a:rPr lang="ru-RU" i="1" dirty="0" smtClean="0">
                <a:solidFill>
                  <a:srgbClr val="FFFF00"/>
                </a:solidFill>
              </a:rPr>
              <a:t>угольной </a:t>
            </a:r>
            <a:r>
              <a:rPr lang="ru-RU" i="1" dirty="0">
                <a:solidFill>
                  <a:srgbClr val="FFFF00"/>
                </a:solidFill>
              </a:rPr>
              <a:t>промышленности                                                             </a:t>
            </a:r>
            <a:r>
              <a:rPr lang="ru-RU" b="1" i="1" dirty="0">
                <a:solidFill>
                  <a:srgbClr val="FF0000"/>
                </a:solidFill>
              </a:rPr>
              <a:t>3.К концу XX века в мире уменьшилось влияние на размещение </a:t>
            </a:r>
            <a:r>
              <a:rPr lang="ru-RU" b="1" i="1" dirty="0" smtClean="0">
                <a:solidFill>
                  <a:srgbClr val="FF0000"/>
                </a:solidFill>
              </a:rPr>
              <a:t>промышленности фактора</a:t>
            </a:r>
            <a:r>
              <a:rPr lang="ru-RU" b="1" i="1" dirty="0">
                <a:solidFill>
                  <a:srgbClr val="FF0000"/>
                </a:solidFill>
              </a:rPr>
              <a:t> </a:t>
            </a:r>
            <a:r>
              <a:rPr lang="ru-RU" b="1" i="1" dirty="0" smtClean="0">
                <a:solidFill>
                  <a:srgbClr val="FF0000"/>
                </a:solidFill>
              </a:rPr>
              <a:t> :                                                                               </a:t>
            </a:r>
            <a:r>
              <a:rPr lang="ru-RU" i="1" dirty="0" smtClean="0">
                <a:solidFill>
                  <a:srgbClr val="FFFF00"/>
                </a:solidFill>
              </a:rPr>
              <a:t>А)сырьевого</a:t>
            </a:r>
            <a:r>
              <a:rPr lang="ru-RU" i="1" dirty="0">
                <a:solidFill>
                  <a:srgbClr val="FFFF00"/>
                </a:solidFill>
              </a:rPr>
              <a:t>; Б) транспортного; В) экологического; Г) энергетического.                                              </a:t>
            </a:r>
            <a:r>
              <a:rPr lang="ru-RU" b="1" dirty="0">
                <a:solidFill>
                  <a:srgbClr val="FF0000"/>
                </a:solidFill>
              </a:rPr>
              <a:t>4. Больше всего электроэнергии на душу населения производится     в        </a:t>
            </a:r>
            <a:r>
              <a:rPr lang="ru-RU" b="1" dirty="0">
                <a:solidFill>
                  <a:srgbClr val="FFFF00"/>
                </a:solidFill>
              </a:rPr>
              <a:t>                                     </a:t>
            </a:r>
            <a:endParaRPr lang="ru-RU" dirty="0">
              <a:solidFill>
                <a:srgbClr val="FFFF00"/>
              </a:solidFill>
            </a:endParaRPr>
          </a:p>
          <a:p>
            <a:pPr lvl="0"/>
            <a:r>
              <a:rPr lang="ru-RU" i="1" dirty="0">
                <a:solidFill>
                  <a:srgbClr val="FFFF00"/>
                </a:solidFill>
              </a:rPr>
              <a:t>А)Норвегии;                              Б) США;                                В) Россия;               Г) Китай</a:t>
            </a:r>
            <a:endParaRPr lang="ru-RU" dirty="0">
              <a:solidFill>
                <a:srgbClr val="FFFF00"/>
              </a:solidFill>
            </a:endParaRPr>
          </a:p>
          <a:p>
            <a:pPr lvl="0"/>
            <a:r>
              <a:rPr lang="ru-RU" b="1" i="1" dirty="0">
                <a:solidFill>
                  <a:srgbClr val="FF0000"/>
                </a:solidFill>
              </a:rPr>
              <a:t>5. В энергобалансе какого государства, вырабатывается больше всего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b="1" i="1" dirty="0">
                <a:solidFill>
                  <a:srgbClr val="FF0000"/>
                </a:solidFill>
              </a:rPr>
              <a:t>электроэнергии на АЭС: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                                                                                                                                             </a:t>
            </a:r>
            <a:r>
              <a:rPr lang="ru-RU" i="1" dirty="0">
                <a:solidFill>
                  <a:srgbClr val="FFFF00"/>
                </a:solidFill>
              </a:rPr>
              <a:t>А) Италия;       </a:t>
            </a:r>
            <a:r>
              <a:rPr lang="ru-RU" i="1" dirty="0" smtClean="0">
                <a:solidFill>
                  <a:srgbClr val="FFFF00"/>
                </a:solidFill>
              </a:rPr>
              <a:t>Б</a:t>
            </a:r>
            <a:r>
              <a:rPr lang="ru-RU" i="1" dirty="0">
                <a:solidFill>
                  <a:srgbClr val="FFFF00"/>
                </a:solidFill>
              </a:rPr>
              <a:t>) Германия;                      В) Франция;                      Г) Россия.</a:t>
            </a:r>
            <a:br>
              <a:rPr lang="ru-RU" i="1" dirty="0">
                <a:solidFill>
                  <a:srgbClr val="FFFF00"/>
                </a:solidFill>
              </a:rPr>
            </a:br>
            <a:r>
              <a:rPr lang="ru-RU" b="1" i="1" dirty="0">
                <a:solidFill>
                  <a:srgbClr val="FFFF00"/>
                </a:solidFill>
              </a:rPr>
              <a:t>6</a:t>
            </a:r>
            <a:r>
              <a:rPr lang="ru-RU" b="1" i="1" dirty="0">
                <a:solidFill>
                  <a:srgbClr val="FF0000"/>
                </a:solidFill>
              </a:rPr>
              <a:t>. Выплавка стали, с использованием собственных запасов железных руд и каменного угля производится   в:             </a:t>
            </a:r>
            <a:r>
              <a:rPr lang="ru-RU" b="1" i="1" dirty="0">
                <a:solidFill>
                  <a:srgbClr val="FFFF00"/>
                </a:solidFill>
              </a:rPr>
              <a:t>                                                                                                                                               </a:t>
            </a:r>
            <a:r>
              <a:rPr lang="ru-RU" i="1" dirty="0">
                <a:solidFill>
                  <a:srgbClr val="FFFF00"/>
                </a:solidFill>
              </a:rPr>
              <a:t>А) Японии и Южной Корее; Б) США и Китае; В) Бельгии и Италии; Г) Чехии и Швеции.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965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Домашнее задание :стр.133-146, выучить материал по конспекту.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4624"/>
            <a:ext cx="7978080" cy="4824535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>
                <a:solidFill>
                  <a:srgbClr val="FF0000"/>
                </a:solidFill>
                <a:effectLst/>
              </a:rPr>
              <a:t>7. Выплавка стали с использованием преимущественного привозного сырья и топлива производится в :  </a:t>
            </a:r>
            <a:r>
              <a:rPr lang="ru-RU" i="1" dirty="0">
                <a:solidFill>
                  <a:srgbClr val="FFFF00"/>
                </a:solidFill>
                <a:effectLst/>
              </a:rPr>
              <a:t>                                                                                                                                                                    А) Японии и Италии</a:t>
            </a:r>
            <a:r>
              <a:rPr lang="ru-RU" b="1" i="1" dirty="0">
                <a:solidFill>
                  <a:srgbClr val="FFFF00"/>
                </a:solidFill>
                <a:effectLst/>
              </a:rPr>
              <a:t>;</a:t>
            </a:r>
            <a:r>
              <a:rPr lang="ru-RU" i="1" dirty="0">
                <a:solidFill>
                  <a:srgbClr val="FFFF00"/>
                </a:solidFill>
                <a:effectLst/>
              </a:rPr>
              <a:t> 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        Б</a:t>
            </a:r>
            <a:r>
              <a:rPr lang="ru-RU" i="1" dirty="0">
                <a:solidFill>
                  <a:srgbClr val="FFFF00"/>
                </a:solidFill>
                <a:effectLst/>
              </a:rPr>
              <a:t>) Китае и России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;                                                                            В</a:t>
            </a:r>
            <a:r>
              <a:rPr lang="ru-RU" i="1" dirty="0">
                <a:solidFill>
                  <a:srgbClr val="FFFF00"/>
                </a:solidFill>
                <a:effectLst/>
              </a:rPr>
              <a:t>) Германии и Бразилии; 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  Г</a:t>
            </a:r>
            <a:r>
              <a:rPr lang="ru-RU" i="1" dirty="0">
                <a:solidFill>
                  <a:srgbClr val="FFFF00"/>
                </a:solidFill>
                <a:effectLst/>
              </a:rPr>
              <a:t>) Украине и США.</a:t>
            </a:r>
            <a:br>
              <a:rPr lang="ru-RU" i="1" dirty="0">
                <a:solidFill>
                  <a:srgbClr val="FFFF00"/>
                </a:solidFill>
                <a:effectLst/>
              </a:rPr>
            </a:br>
            <a:r>
              <a:rPr lang="ru-RU" b="1" i="1" dirty="0">
                <a:solidFill>
                  <a:srgbClr val="FFFF00"/>
                </a:solidFill>
                <a:effectLst/>
              </a:rPr>
              <a:t>8</a:t>
            </a:r>
            <a:r>
              <a:rPr lang="ru-RU" b="1" i="1" dirty="0">
                <a:solidFill>
                  <a:srgbClr val="FF0000"/>
                </a:solidFill>
                <a:effectLst/>
              </a:rPr>
              <a:t>. В какой из перечисленных стран в структуре производства электроэнергии преобладают ТЭС ?</a:t>
            </a:r>
            <a:r>
              <a:rPr lang="ru-RU" i="1" dirty="0">
                <a:solidFill>
                  <a:srgbClr val="FF0000"/>
                </a:solidFill>
                <a:effectLst/>
              </a:rPr>
              <a:t/>
            </a:r>
            <a:br>
              <a:rPr lang="ru-RU" i="1" dirty="0">
                <a:solidFill>
                  <a:srgbClr val="FF0000"/>
                </a:solidFill>
                <a:effectLst/>
              </a:rPr>
            </a:br>
            <a:r>
              <a:rPr lang="ru-RU" i="1" dirty="0">
                <a:solidFill>
                  <a:srgbClr val="FFFF00"/>
                </a:solidFill>
                <a:effectLst/>
              </a:rPr>
              <a:t>А) Саудовская Аравия; Б) Бразилия ; В) Швейцария ; Г) Норвегия.</a:t>
            </a:r>
            <a:br>
              <a:rPr lang="ru-RU" i="1" dirty="0">
                <a:solidFill>
                  <a:srgbClr val="FFFF00"/>
                </a:solidFill>
                <a:effectLst/>
              </a:rPr>
            </a:br>
            <a:r>
              <a:rPr lang="ru-RU" b="1" i="1" dirty="0">
                <a:solidFill>
                  <a:srgbClr val="FF0000"/>
                </a:solidFill>
                <a:effectLst/>
              </a:rPr>
              <a:t>9. Выберите из предложенного списка три страны, в структуре электроэнергетики которых преобладают ГЭС</a:t>
            </a:r>
            <a:r>
              <a:rPr lang="ru-RU" b="1" i="1" dirty="0">
                <a:solidFill>
                  <a:srgbClr val="FFFF00"/>
                </a:solidFill>
                <a:effectLst/>
              </a:rPr>
              <a:t>.</a:t>
            </a:r>
            <a:br>
              <a:rPr lang="ru-RU" b="1" i="1" dirty="0">
                <a:solidFill>
                  <a:srgbClr val="FFFF00"/>
                </a:solidFill>
                <a:effectLst/>
              </a:rPr>
            </a:br>
            <a:r>
              <a:rPr lang="ru-RU" i="1" dirty="0">
                <a:solidFill>
                  <a:srgbClr val="FFFF00"/>
                </a:solidFill>
                <a:effectLst/>
              </a:rPr>
              <a:t>А) Канада;  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Б</a:t>
            </a:r>
            <a:r>
              <a:rPr lang="ru-RU" i="1" dirty="0">
                <a:solidFill>
                  <a:srgbClr val="FFFF00"/>
                </a:solidFill>
                <a:effectLst/>
              </a:rPr>
              <a:t>) Польша; 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    В</a:t>
            </a:r>
            <a:r>
              <a:rPr lang="ru-RU" i="1" dirty="0">
                <a:solidFill>
                  <a:srgbClr val="FFFF00"/>
                </a:solidFill>
                <a:effectLst/>
              </a:rPr>
              <a:t>) Норвегия ; 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                                                      Г</a:t>
            </a:r>
            <a:r>
              <a:rPr lang="ru-RU" i="1" dirty="0">
                <a:solidFill>
                  <a:srgbClr val="FFFF00"/>
                </a:solidFill>
                <a:effectLst/>
              </a:rPr>
              <a:t>) ЮАР; 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     Д</a:t>
            </a:r>
            <a:r>
              <a:rPr lang="ru-RU" i="1" dirty="0">
                <a:solidFill>
                  <a:srgbClr val="FFFF00"/>
                </a:solidFill>
                <a:effectLst/>
              </a:rPr>
              <a:t>) Бразилия; </a:t>
            </a:r>
            <a:r>
              <a:rPr lang="ru-RU" i="1" dirty="0" smtClean="0">
                <a:solidFill>
                  <a:srgbClr val="FFFF00"/>
                </a:solidFill>
                <a:effectLst/>
              </a:rPr>
              <a:t>                        Е)Великобритания</a:t>
            </a:r>
            <a:r>
              <a:rPr lang="ru-RU" i="1" dirty="0">
                <a:solidFill>
                  <a:srgbClr val="FFFF00"/>
                </a:solidFill>
                <a:effectLst/>
              </a:rPr>
              <a:t>.</a:t>
            </a:r>
            <a:br>
              <a:rPr lang="ru-RU" i="1" dirty="0">
                <a:solidFill>
                  <a:srgbClr val="FFFF00"/>
                </a:solidFill>
                <a:effectLst/>
              </a:rPr>
            </a:br>
            <a:r>
              <a:rPr lang="ru-RU" i="1" dirty="0">
                <a:solidFill>
                  <a:srgbClr val="FFFF00"/>
                </a:solidFill>
                <a:effectLst/>
              </a:rPr>
              <a:t/>
            </a:r>
            <a:br>
              <a:rPr lang="ru-RU" i="1" dirty="0">
                <a:solidFill>
                  <a:srgbClr val="FFFF00"/>
                </a:solidFill>
                <a:effectLst/>
              </a:rPr>
            </a:br>
            <a:r>
              <a:rPr lang="ru-RU" b="1" i="1" dirty="0">
                <a:solidFill>
                  <a:srgbClr val="FF0000"/>
                </a:solidFill>
                <a:effectLst/>
              </a:rPr>
              <a:t>10. Из предложенного списка выберите страны, занимающие первые три места в мире по производству алюминия .</a:t>
            </a:r>
            <a:br>
              <a:rPr lang="ru-RU" b="1" i="1" dirty="0">
                <a:solidFill>
                  <a:srgbClr val="FF0000"/>
                </a:solidFill>
                <a:effectLst/>
              </a:rPr>
            </a:br>
            <a:r>
              <a:rPr lang="ru-RU" i="1" dirty="0">
                <a:solidFill>
                  <a:srgbClr val="FFFF00"/>
                </a:solidFill>
                <a:effectLst/>
              </a:rPr>
              <a:t>А) США; Б) Норвегия; В) Франция ; Г) Индия ; Д) Канада; Е) Россия.</a:t>
            </a:r>
            <a:br>
              <a:rPr lang="ru-RU" i="1" dirty="0">
                <a:solidFill>
                  <a:srgbClr val="FFFF00"/>
                </a:solidFill>
                <a:effectLst/>
              </a:rPr>
            </a:br>
            <a:r>
              <a:rPr lang="ru-RU" i="1" dirty="0">
                <a:solidFill>
                  <a:srgbClr val="FFFF00"/>
                </a:solidFill>
                <a:effectLst/>
              </a:rPr>
              <a:t/>
            </a:r>
            <a:br>
              <a:rPr lang="ru-RU" i="1" dirty="0">
                <a:solidFill>
                  <a:srgbClr val="FFFF00"/>
                </a:solidFill>
                <a:effectLst/>
              </a:rPr>
            </a:br>
            <a:endParaRPr lang="ru-RU" i="1" dirty="0" smtClean="0">
              <a:solidFill>
                <a:srgbClr val="FFFF00"/>
              </a:solidFill>
              <a:effectLst/>
            </a:endParaRPr>
          </a:p>
          <a:p>
            <a:r>
              <a:rPr lang="ru-RU" b="1" i="1" dirty="0" smtClean="0">
                <a:solidFill>
                  <a:srgbClr val="FF0000"/>
                </a:solidFill>
                <a:effectLst/>
              </a:rPr>
              <a:t>11</a:t>
            </a:r>
            <a:r>
              <a:rPr lang="ru-RU" b="1" i="1" dirty="0">
                <a:solidFill>
                  <a:srgbClr val="FF0000"/>
                </a:solidFill>
                <a:effectLst/>
              </a:rPr>
              <a:t>. Какие три страны из названных специализируются на добыче бокситов ?</a:t>
            </a:r>
            <a:r>
              <a:rPr lang="ru-RU" i="1" dirty="0">
                <a:solidFill>
                  <a:srgbClr val="FF0000"/>
                </a:solidFill>
                <a:effectLst/>
              </a:rPr>
              <a:t/>
            </a:r>
            <a:br>
              <a:rPr lang="ru-RU" i="1" dirty="0">
                <a:solidFill>
                  <a:srgbClr val="FF0000"/>
                </a:solidFill>
                <a:effectLst/>
              </a:rPr>
            </a:br>
            <a:r>
              <a:rPr lang="ru-RU" i="1" dirty="0">
                <a:solidFill>
                  <a:srgbClr val="FFFF00"/>
                </a:solidFill>
                <a:effectLst/>
              </a:rPr>
              <a:t>А) США ; Б) Австралия; В) Болгария; Г) Гвинея; Д) Япония; Е) Ямайка.</a:t>
            </a:r>
            <a:endParaRPr lang="ru-RU" dirty="0">
              <a:solidFill>
                <a:srgbClr val="FFFF00"/>
              </a:solidFill>
              <a:effectLst/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855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7978080" cy="4680519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>
                <a:solidFill>
                  <a:srgbClr val="FFC000"/>
                </a:solidFill>
                <a:effectLst/>
              </a:rPr>
              <a:t>Газовая промышленность</a:t>
            </a:r>
            <a:r>
              <a:rPr lang="ru-RU" dirty="0">
                <a:effectLst/>
              </a:rPr>
              <a:t> – молодая отрасль, зародившаяся в начале XX в., и до 50 г. был характерен перевес одной страны в добыче газа – </a:t>
            </a:r>
            <a:r>
              <a:rPr lang="ru-RU" dirty="0">
                <a:solidFill>
                  <a:srgbClr val="FFC000"/>
                </a:solidFill>
                <a:effectLst/>
              </a:rPr>
              <a:t>США</a:t>
            </a:r>
            <a:r>
              <a:rPr lang="ru-RU" dirty="0">
                <a:effectLst/>
              </a:rPr>
              <a:t> (9\10 мировой добычи газа). После 1960 г. начинается быстрый рост добычи и потребления природного газа – </a:t>
            </a:r>
            <a:r>
              <a:rPr lang="ru-RU" dirty="0">
                <a:solidFill>
                  <a:srgbClr val="FFC000"/>
                </a:solidFill>
                <a:effectLst/>
              </a:rPr>
              <a:t>СССР, Юго-Западной Азии, Западной Европе, Северной Африки </a:t>
            </a:r>
            <a:r>
              <a:rPr lang="ru-RU" dirty="0">
                <a:effectLst/>
              </a:rPr>
              <a:t> развивается высокими темпами, так как является более </a:t>
            </a:r>
            <a:r>
              <a:rPr lang="ru-RU" dirty="0" err="1">
                <a:solidFill>
                  <a:srgbClr val="FFFF00"/>
                </a:solidFill>
                <a:effectLst/>
              </a:rPr>
              <a:t>экологичным</a:t>
            </a:r>
            <a:r>
              <a:rPr lang="ru-RU" dirty="0">
                <a:solidFill>
                  <a:srgbClr val="FFFF00"/>
                </a:solidFill>
                <a:effectLst/>
              </a:rPr>
              <a:t> топливом со сравнительно дешёвой транспортировкой и большими разведанными запасами</a:t>
            </a:r>
            <a:r>
              <a:rPr lang="ru-RU" dirty="0">
                <a:effectLst/>
              </a:rPr>
              <a:t>. </a:t>
            </a:r>
            <a:r>
              <a:rPr lang="ru-RU" dirty="0" smtClean="0">
                <a:effectLst/>
              </a:rPr>
              <a:t>На </a:t>
            </a:r>
            <a:r>
              <a:rPr lang="ru-RU" dirty="0">
                <a:effectLst/>
              </a:rPr>
              <a:t>мировой рынок приходится примерно 30% добытого газа. </a:t>
            </a:r>
            <a:r>
              <a:rPr lang="ru-RU" sz="2800" b="1" dirty="0">
                <a:solidFill>
                  <a:srgbClr val="FFC000"/>
                </a:solidFill>
                <a:effectLst/>
              </a:rPr>
              <a:t>Импортируют природный газ Япония, Китай, Западная Европа.</a:t>
            </a:r>
            <a:endParaRPr lang="ru-RU" sz="2800" dirty="0">
              <a:solidFill>
                <a:srgbClr val="FFC000"/>
              </a:solidFill>
              <a:effectLst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C000"/>
                </a:solidFill>
              </a:rPr>
              <a:t>Газовая промышленность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677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Лидеры: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11560" y="1340768"/>
            <a:ext cx="4009208" cy="367240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/>
              </a:rPr>
              <a:t>Китай</a:t>
            </a:r>
            <a:r>
              <a:rPr lang="ru-RU" b="1" dirty="0">
                <a:solidFill>
                  <a:srgbClr val="FFC000"/>
                </a:solidFill>
                <a:effectLst/>
              </a:rPr>
              <a:t>, Индия, США, Австралия, Индонезия, Россия.</a:t>
            </a:r>
            <a:r>
              <a:rPr lang="ru-RU" dirty="0">
                <a:effectLst/>
              </a:rPr>
              <a:t> Потребление угля в основном совпадает с районами добычи, но около 10% угля попадает на мировой рынок. </a:t>
            </a:r>
            <a:r>
              <a:rPr lang="ru-RU" b="1" dirty="0">
                <a:solidFill>
                  <a:srgbClr val="FFFF00"/>
                </a:solidFill>
                <a:effectLst/>
              </a:rPr>
              <a:t>Основные импортёры угля – Западная Европа, Индия, </a:t>
            </a:r>
            <a:r>
              <a:rPr lang="ru-RU" b="1" dirty="0" smtClean="0">
                <a:solidFill>
                  <a:srgbClr val="FFFF00"/>
                </a:solidFill>
                <a:effectLst/>
              </a:rPr>
              <a:t>Республика </a:t>
            </a:r>
            <a:r>
              <a:rPr lang="ru-RU" b="1" dirty="0">
                <a:solidFill>
                  <a:srgbClr val="FFFF00"/>
                </a:solidFill>
                <a:effectLst/>
              </a:rPr>
              <a:t>Корея и другие страны.</a:t>
            </a:r>
            <a:endParaRPr lang="ru-RU" dirty="0">
              <a:solidFill>
                <a:srgbClr val="FFFF00"/>
              </a:solidFill>
              <a:effectLst/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FFC000"/>
                </a:solidFill>
              </a:rPr>
              <a:t>Шахта по добыче угля</a:t>
            </a:r>
            <a:endParaRPr lang="ru-RU" sz="2000" b="1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C000"/>
                </a:solidFill>
              </a:rPr>
              <a:t>Угольная промышленность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96044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764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Страны-лидеры: Китай, США, Индия, Россия, Япония</a:t>
            </a:r>
            <a:endParaRPr lang="ru-RU" sz="2800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992888" cy="4461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899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FFC000"/>
                </a:solidFill>
                <a:effectLst/>
              </a:rPr>
              <a:t>Тепловые электростанции производят более </a:t>
            </a:r>
            <a:r>
              <a:rPr lang="ru-RU" sz="2800" b="1" dirty="0" smtClean="0">
                <a:solidFill>
                  <a:srgbClr val="FFC000"/>
                </a:solidFill>
                <a:effectLst/>
              </a:rPr>
              <a:t>63% электроэнергии мира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548680"/>
            <a:ext cx="4320480" cy="4176464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effectLst/>
              </a:rPr>
              <a:t>С</a:t>
            </a:r>
            <a:r>
              <a:rPr lang="ru-RU" dirty="0" smtClean="0">
                <a:effectLst/>
              </a:rPr>
              <a:t>траны</a:t>
            </a:r>
            <a:r>
              <a:rPr lang="ru-RU" dirty="0">
                <a:effectLst/>
              </a:rPr>
              <a:t>, обладающие большими запасами угля или нефти, почти 100% электроэнергии получают с помощью ТЭС </a:t>
            </a:r>
            <a:r>
              <a:rPr lang="ru-RU" b="1" dirty="0">
                <a:effectLst/>
              </a:rPr>
              <a:t>– </a:t>
            </a:r>
            <a:r>
              <a:rPr lang="ru-RU" b="1" dirty="0">
                <a:solidFill>
                  <a:srgbClr val="FFFF00"/>
                </a:solidFill>
                <a:effectLst/>
              </a:rPr>
              <a:t>Польша, ЮАР, Саудовская Аравия. </a:t>
            </a:r>
            <a:r>
              <a:rPr lang="ru-RU" dirty="0">
                <a:effectLst/>
              </a:rPr>
              <a:t>По объёмам произведённой энергии лидируют другие страны – </a:t>
            </a:r>
            <a:r>
              <a:rPr lang="ru-RU" dirty="0">
                <a:solidFill>
                  <a:srgbClr val="FF0000"/>
                </a:solidFill>
                <a:effectLst/>
              </a:rPr>
              <a:t>Китай, США, Япония, Россия. </a:t>
            </a:r>
            <a:r>
              <a:rPr lang="ru-RU" dirty="0">
                <a:effectLst/>
              </a:rPr>
              <a:t>Несмотря на относительную дешевизну топлива и возможность строительства в любом месте, основной проблемой использования </a:t>
            </a:r>
            <a:r>
              <a:rPr lang="ru-RU" dirty="0">
                <a:solidFill>
                  <a:srgbClr val="FFFF00"/>
                </a:solidFill>
                <a:effectLst/>
              </a:rPr>
              <a:t>ТЭС </a:t>
            </a:r>
            <a:r>
              <a:rPr lang="ru-RU" b="1" dirty="0">
                <a:solidFill>
                  <a:srgbClr val="FFFF00"/>
                </a:solidFill>
                <a:effectLst/>
              </a:rPr>
              <a:t>остаётся загрязнение атмосферы</a:t>
            </a:r>
            <a:r>
              <a:rPr lang="ru-RU" dirty="0">
                <a:solidFill>
                  <a:srgbClr val="FFFF00"/>
                </a:solidFill>
                <a:effectLst/>
              </a:rPr>
              <a:t>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680"/>
            <a:ext cx="4032142" cy="414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598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5661248"/>
            <a:ext cx="7543800" cy="936104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FFC000"/>
                </a:solidFill>
                <a:effectLst/>
              </a:rPr>
              <a:t>Гидроэлектростанции производят чуть больше 19%</a:t>
            </a:r>
            <a:r>
              <a:rPr lang="ru-RU" sz="2800" dirty="0">
                <a:solidFill>
                  <a:srgbClr val="FFC000"/>
                </a:solidFill>
                <a:effectLst/>
              </a:rPr>
              <a:t> электроэнергии мира.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4392488" cy="5256584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effectLst/>
              </a:rPr>
              <a:t>По объёмным показателям производства электричества </a:t>
            </a:r>
            <a:r>
              <a:rPr lang="ru-RU" dirty="0" smtClean="0">
                <a:effectLst/>
              </a:rPr>
              <a:t>на ГЭС выделяются </a:t>
            </a:r>
            <a:r>
              <a:rPr lang="ru-RU" b="1" dirty="0">
                <a:solidFill>
                  <a:srgbClr val="FFC000"/>
                </a:solidFill>
                <a:effectLst/>
              </a:rPr>
              <a:t>Китай, Бразилия, Канада, США, Россия.</a:t>
            </a:r>
            <a:r>
              <a:rPr lang="ru-RU" dirty="0">
                <a:solidFill>
                  <a:srgbClr val="FFC000"/>
                </a:solidFill>
                <a:effectLst/>
              </a:rPr>
              <a:t> </a:t>
            </a:r>
            <a:r>
              <a:rPr lang="ru-RU" dirty="0">
                <a:effectLst/>
              </a:rPr>
              <a:t>Но есть страны, в которых почти вся электроэнергия произведена на ГЭС. </a:t>
            </a:r>
            <a:r>
              <a:rPr lang="ru-RU" b="1" i="1" dirty="0">
                <a:solidFill>
                  <a:srgbClr val="FFC000"/>
                </a:solidFill>
                <a:effectLst/>
              </a:rPr>
              <a:t>Это Норвегия и Бразилия – здесь примерно 95% электроэнергии получают с помощью энергии </a:t>
            </a:r>
            <a:r>
              <a:rPr lang="ru-RU" b="1" i="1" dirty="0" smtClean="0">
                <a:solidFill>
                  <a:srgbClr val="FFC000"/>
                </a:solidFill>
                <a:effectLst/>
              </a:rPr>
              <a:t>воды. А также </a:t>
            </a:r>
            <a:r>
              <a:rPr lang="ru-RU" b="1" dirty="0" smtClean="0">
                <a:solidFill>
                  <a:srgbClr val="FFC000"/>
                </a:solidFill>
                <a:effectLst/>
              </a:rPr>
              <a:t> Канада, Швейцария, Швеция.</a:t>
            </a:r>
          </a:p>
          <a:p>
            <a:r>
              <a:rPr lang="ru-RU" dirty="0" smtClean="0">
                <a:effectLst/>
              </a:rPr>
              <a:t>Гидроэлектростанции </a:t>
            </a:r>
            <a:r>
              <a:rPr lang="ru-RU" dirty="0">
                <a:effectLst/>
              </a:rPr>
              <a:t>производят экологически чистую энергию, их продуктивность легко регулируется изменением потока воды, но стоимость строительства таких станций достаточно высока, </a:t>
            </a:r>
            <a:r>
              <a:rPr lang="ru-RU" b="1" dirty="0">
                <a:solidFill>
                  <a:srgbClr val="FFFF00"/>
                </a:solidFill>
                <a:effectLst/>
              </a:rPr>
              <a:t>они неэффективны в равнинных районах, </a:t>
            </a:r>
            <a:r>
              <a:rPr lang="ru-RU" b="1" dirty="0" smtClean="0">
                <a:solidFill>
                  <a:srgbClr val="FFFF00"/>
                </a:solidFill>
                <a:effectLst/>
              </a:rPr>
              <a:t>так  как создаваемые </a:t>
            </a:r>
            <a:r>
              <a:rPr lang="ru-RU" b="1" dirty="0">
                <a:solidFill>
                  <a:srgbClr val="FFFF00"/>
                </a:solidFill>
                <a:effectLst/>
              </a:rPr>
              <a:t>водохранилища затопляют большие участки территории.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2656"/>
            <a:ext cx="439248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531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FFC000"/>
                </a:solidFill>
                <a:effectLst/>
              </a:rPr>
              <a:t>Атомные электростанции производят примерно 16%</a:t>
            </a:r>
            <a:r>
              <a:rPr lang="ru-RU" sz="2400" dirty="0">
                <a:solidFill>
                  <a:srgbClr val="FFC000"/>
                </a:solidFill>
                <a:effectLst/>
              </a:rPr>
              <a:t> </a:t>
            </a:r>
            <a:r>
              <a:rPr lang="ru-RU" sz="2400" dirty="0" smtClean="0">
                <a:solidFill>
                  <a:srgbClr val="FFC000"/>
                </a:solidFill>
                <a:effectLst/>
              </a:rPr>
              <a:t>электроэнергии</a:t>
            </a:r>
            <a:br>
              <a:rPr lang="ru-RU" sz="2400" dirty="0" smtClean="0">
                <a:solidFill>
                  <a:srgbClr val="FFC000"/>
                </a:solidFill>
                <a:effectLst/>
              </a:rPr>
            </a:br>
            <a:r>
              <a:rPr lang="ru-RU" sz="2400" dirty="0" smtClean="0">
                <a:solidFill>
                  <a:srgbClr val="FFC000"/>
                </a:solidFill>
                <a:effectLst/>
              </a:rPr>
              <a:t>МАГАТЭ?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4320480" cy="4536504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effectLst/>
              </a:rPr>
              <a:t>Несмотря на возможные риски в использовании энергии атома – так, в 2011 году произошла авария на японской станции </a:t>
            </a:r>
            <a:r>
              <a:rPr lang="ru-RU" dirty="0" smtClean="0">
                <a:effectLst/>
              </a:rPr>
              <a:t>  </a:t>
            </a:r>
            <a:r>
              <a:rPr lang="ru-RU" b="1" dirty="0" err="1" smtClean="0">
                <a:solidFill>
                  <a:srgbClr val="FFC000"/>
                </a:solidFill>
                <a:effectLst/>
              </a:rPr>
              <a:t>Фукусима</a:t>
            </a:r>
            <a:r>
              <a:rPr lang="ru-RU" b="1" dirty="0">
                <a:solidFill>
                  <a:srgbClr val="FFC000"/>
                </a:solidFill>
                <a:effectLst/>
              </a:rPr>
              <a:t>, – </a:t>
            </a:r>
            <a:r>
              <a:rPr lang="ru-RU" dirty="0">
                <a:effectLst/>
              </a:rPr>
              <a:t>строительство </a:t>
            </a:r>
            <a:r>
              <a:rPr lang="ru-RU" b="1" dirty="0">
                <a:effectLst/>
              </a:rPr>
              <a:t>АЭС продолжается и в </a:t>
            </a:r>
            <a:r>
              <a:rPr lang="ru-RU" b="1" dirty="0">
                <a:solidFill>
                  <a:srgbClr val="FFC000"/>
                </a:solidFill>
                <a:effectLst/>
              </a:rPr>
              <a:t>Японии, и в Китае, Республике Корея, Индии</a:t>
            </a:r>
            <a:r>
              <a:rPr lang="ru-RU" b="1" dirty="0">
                <a:effectLst/>
              </a:rPr>
              <a:t>.</a:t>
            </a:r>
            <a:r>
              <a:rPr lang="ru-RU" dirty="0">
                <a:effectLst/>
              </a:rPr>
              <a:t> Это связано с экономичностью и обеспеченностью АЭС ядерным топливом</a:t>
            </a:r>
            <a:r>
              <a:rPr lang="ru-RU" b="1" i="1" dirty="0">
                <a:effectLst/>
              </a:rPr>
              <a:t>. </a:t>
            </a:r>
            <a:r>
              <a:rPr lang="ru-RU" b="1" i="1" dirty="0">
                <a:solidFill>
                  <a:srgbClr val="FFFF00"/>
                </a:solidFill>
                <a:effectLst/>
              </a:rPr>
              <a:t>Его производят Канада, Австралия, Россия, Казахстан, Намибия, Нигер.</a:t>
            </a:r>
            <a:r>
              <a:rPr lang="ru-RU" dirty="0">
                <a:solidFill>
                  <a:srgbClr val="FFFF00"/>
                </a:solidFill>
                <a:effectLst/>
              </a:rPr>
              <a:t> </a:t>
            </a:r>
            <a:r>
              <a:rPr lang="ru-RU" dirty="0">
                <a:effectLst/>
              </a:rPr>
              <a:t>Выбросы в атмосферу на АЭС также отсутствуют. Недостатком атомной станции является </a:t>
            </a:r>
            <a:r>
              <a:rPr lang="ru-RU" b="1" i="1" dirty="0">
                <a:effectLst/>
              </a:rPr>
              <a:t>тепловое загрязнение, связанное с необходимостью использования больших объёмов технической воды для охлаждения реактора, а также возможность аварии и связанного с </a:t>
            </a:r>
            <a:r>
              <a:rPr lang="ru-RU" b="1" i="1" dirty="0">
                <a:solidFill>
                  <a:srgbClr val="FFFF00"/>
                </a:solidFill>
                <a:effectLst/>
              </a:rPr>
              <a:t>этим радиационного заражения территории.</a:t>
            </a:r>
            <a:endParaRPr lang="ru-RU" b="1" dirty="0">
              <a:solidFill>
                <a:srgbClr val="FFFF00"/>
              </a:solidFill>
              <a:effectLst/>
            </a:endParaRPr>
          </a:p>
          <a:p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355976" cy="432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314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447</TotalTime>
  <Words>1537</Words>
  <Application>Microsoft Office PowerPoint</Application>
  <PresentationFormat>Экран (4:3)</PresentationFormat>
  <Paragraphs>72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Базовая</vt:lpstr>
      <vt:lpstr>ТОПЛИВНО –ЭНЕРГЕТИЧЕСКИЙ КОМПЛЕКС МИРА</vt:lpstr>
      <vt:lpstr>     </vt:lpstr>
      <vt:lpstr> Нефтяная промышленность</vt:lpstr>
      <vt:lpstr>Газовая промышленность</vt:lpstr>
      <vt:lpstr>Угольная промышленность</vt:lpstr>
      <vt:lpstr>Страны-лидеры: Китай, США, Индия, Россия, Япония</vt:lpstr>
      <vt:lpstr>Тепловые электростанции производят более 63% электроэнергии мира</vt:lpstr>
      <vt:lpstr>Гидроэлектростанции производят чуть больше 19% электроэнергии мира.</vt:lpstr>
      <vt:lpstr>Атомные электростанции производят примерно 16% электроэнергии МАГАТЭ?</vt:lpstr>
      <vt:lpstr>Презентация PowerPoint</vt:lpstr>
      <vt:lpstr>Альтернативные источники энергии дают 1-3%   электроэнергии мира</vt:lpstr>
      <vt:lpstr>Геотермальные ТЭС</vt:lpstr>
      <vt:lpstr>Презентация PowerPoint</vt:lpstr>
      <vt:lpstr>Сихвинская ПЭС. Южная Корея</vt:lpstr>
      <vt:lpstr>Презентация PowerPoint</vt:lpstr>
      <vt:lpstr>Домашнее задание : читать стр.133-140, выучить конспект.</vt:lpstr>
      <vt:lpstr>Презентация PowerPoint</vt:lpstr>
      <vt:lpstr>Черная металлургия </vt:lpstr>
      <vt:lpstr>Презентация PowerPoint</vt:lpstr>
      <vt:lpstr>Размещение металлургии</vt:lpstr>
      <vt:lpstr>Презентация PowerPoint</vt:lpstr>
      <vt:lpstr>Влияние НТР на металлургию</vt:lpstr>
      <vt:lpstr>Цветная металлургия</vt:lpstr>
      <vt:lpstr>Презентация PowerPoint</vt:lpstr>
      <vt:lpstr>Размещение цветной металлургии</vt:lpstr>
      <vt:lpstr>Презентация PowerPoint</vt:lpstr>
      <vt:lpstr>Подводим итоги:</vt:lpstr>
      <vt:lpstr>Подводим итоги</vt:lpstr>
      <vt:lpstr>А теперь вопросы:</vt:lpstr>
      <vt:lpstr>Презентация PowerPoint</vt:lpstr>
      <vt:lpstr>Домашнее задание :стр.133-146, выучить материал по конспекту.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ТОПЛИВНО –ЭНЕРГЕТИЧЕСКИЙ КОМПЛЕКС МИРА</dc:title>
  <dc:creator>Людмила</dc:creator>
  <cp:lastModifiedBy>user</cp:lastModifiedBy>
  <cp:revision>33</cp:revision>
  <dcterms:created xsi:type="dcterms:W3CDTF">2024-02-21T10:28:36Z</dcterms:created>
  <dcterms:modified xsi:type="dcterms:W3CDTF">2026-01-02T15:18:03Z</dcterms:modified>
</cp:coreProperties>
</file>